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19" r:id="rId2"/>
    <p:sldId id="320" r:id="rId3"/>
    <p:sldId id="333" r:id="rId4"/>
    <p:sldId id="259" r:id="rId5"/>
    <p:sldId id="322" r:id="rId6"/>
    <p:sldId id="262" r:id="rId7"/>
    <p:sldId id="260" r:id="rId8"/>
    <p:sldId id="261" r:id="rId9"/>
    <p:sldId id="337" r:id="rId10"/>
    <p:sldId id="323" r:id="rId11"/>
    <p:sldId id="324" r:id="rId12"/>
    <p:sldId id="325" r:id="rId13"/>
    <p:sldId id="326" r:id="rId14"/>
    <p:sldId id="267" r:id="rId15"/>
    <p:sldId id="268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75" r:id="rId24"/>
    <p:sldId id="280" r:id="rId25"/>
    <p:sldId id="334" r:id="rId26"/>
    <p:sldId id="335" r:id="rId27"/>
    <p:sldId id="276" r:id="rId28"/>
    <p:sldId id="283" r:id="rId29"/>
    <p:sldId id="284" r:id="rId30"/>
    <p:sldId id="285" r:id="rId31"/>
    <p:sldId id="336" r:id="rId32"/>
    <p:sldId id="286" r:id="rId33"/>
    <p:sldId id="328" r:id="rId34"/>
    <p:sldId id="288" r:id="rId35"/>
    <p:sldId id="290" r:id="rId36"/>
    <p:sldId id="291" r:id="rId37"/>
    <p:sldId id="311" r:id="rId38"/>
    <p:sldId id="312" r:id="rId39"/>
    <p:sldId id="313" r:id="rId40"/>
    <p:sldId id="329" r:id="rId41"/>
    <p:sldId id="330" r:id="rId42"/>
    <p:sldId id="331" r:id="rId43"/>
    <p:sldId id="332" r:id="rId44"/>
    <p:sldId id="314" r:id="rId45"/>
    <p:sldId id="315" r:id="rId46"/>
    <p:sldId id="316" r:id="rId47"/>
    <p:sldId id="317" r:id="rId48"/>
    <p:sldId id="318" r:id="rId49"/>
    <p:sldId id="338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8" autoAdjust="0"/>
    <p:restoredTop sz="95597" autoAdjust="0"/>
  </p:normalViewPr>
  <p:slideViewPr>
    <p:cSldViewPr snapToGrid="0">
      <p:cViewPr varScale="1">
        <p:scale>
          <a:sx n="88" d="100"/>
          <a:sy n="8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D1ABC-34C8-4015-B59F-2DB1414047EE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FF740-8B44-4ACB-8409-4D371C6C1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F740-8B44-4ACB-8409-4D371C6C19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0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FF740-8B44-4ACB-8409-4D371C6C19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2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006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0.png"/><Relationship Id="rId7" Type="http://schemas.openxmlformats.org/officeDocument/2006/relationships/image" Target="../media/image42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271.png"/><Relationship Id="rId12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1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Relationship Id="rId1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500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30.png"/><Relationship Id="rId5" Type="http://schemas.openxmlformats.org/officeDocument/2006/relationships/image" Target="../media/image700.png"/><Relationship Id="rId10" Type="http://schemas.openxmlformats.org/officeDocument/2006/relationships/image" Target="../media/image120.png"/><Relationship Id="rId4" Type="http://schemas.openxmlformats.org/officeDocument/2006/relationships/image" Target="../media/image600.png"/><Relationship Id="rId9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50.png"/><Relationship Id="rId7" Type="http://schemas.openxmlformats.org/officeDocument/2006/relationships/image" Target="../media/image5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4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y.initializer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(f)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print(result)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sess.close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</p:spTree>
    <p:extLst>
      <p:ext uri="{BB962C8B-B14F-4D97-AF65-F5344CB8AC3E}">
        <p14:creationId xmlns:p14="http://schemas.microsoft.com/office/powerpoint/2010/main" val="406371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x.initializer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y.initializer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result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(f)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print(result)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sess.close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335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41680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x.initializer.run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y.initializer.run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result = </a:t>
            </a:r>
            <a:r>
              <a:rPr lang="en-US" sz="1600" dirty="0" err="1">
                <a:latin typeface="Consolas" panose="020B0609020204030204" pitchFamily="49" charset="0"/>
              </a:rPr>
              <a:t>f.eval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print(result)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117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58147" y="5484415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f.eval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is just syntactic sugar for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sess.run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(f)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in the currently active session!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709920" y="5181600"/>
            <a:ext cx="2336800" cy="58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1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Graph and Running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(3, name=“x”)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tf.Variable</a:t>
            </a:r>
            <a:r>
              <a:rPr lang="en-US" sz="1600" dirty="0">
                <a:latin typeface="Consolas" panose="020B0609020204030204" pitchFamily="49" charset="0"/>
              </a:rPr>
              <a:t>(4, name=“y”)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 = x*x*y + y + 2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init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tf.global_variables_initializer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init.run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result = </a:t>
            </a:r>
            <a:r>
              <a:rPr lang="en-US" sz="1600" dirty="0" err="1">
                <a:latin typeface="Consolas" panose="020B0609020204030204" pitchFamily="49" charset="0"/>
              </a:rPr>
              <a:t>f.eval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print(result)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683582"/>
            <a:ext cx="3994670" cy="2296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4225579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3933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647553"/>
            <a:ext cx="4822370" cy="2117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491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</p:spTree>
    <p:extLst>
      <p:ext uri="{BB962C8B-B14F-4D97-AF65-F5344CB8AC3E}">
        <p14:creationId xmlns:p14="http://schemas.microsoft.com/office/powerpoint/2010/main" val="244551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58446" y="4453618"/>
            <a:ext cx="363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eval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to run the graph</a:t>
            </a:r>
          </a:p>
        </p:txBody>
      </p:sp>
    </p:spTree>
    <p:extLst>
      <p:ext uri="{BB962C8B-B14F-4D97-AF65-F5344CB8AC3E}">
        <p14:creationId xmlns:p14="http://schemas.microsoft.com/office/powerpoint/2010/main" val="330797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41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8534" y="4580709"/>
            <a:ext cx="1804210" cy="33963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18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078534" y="4942450"/>
            <a:ext cx="1804210" cy="33963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H="1"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66354" y="1497874"/>
            <a:ext cx="4920343" cy="4040777"/>
          </a:xfrm>
          <a:custGeom>
            <a:avLst/>
            <a:gdLst>
              <a:gd name="connsiteX0" fmla="*/ 0 w 4920343"/>
              <a:gd name="connsiteY0" fmla="*/ 4040777 h 4040777"/>
              <a:gd name="connsiteX1" fmla="*/ 3013166 w 4920343"/>
              <a:gd name="connsiteY1" fmla="*/ 0 h 4040777"/>
              <a:gd name="connsiteX2" fmla="*/ 4920343 w 4920343"/>
              <a:gd name="connsiteY2" fmla="*/ 0 h 4040777"/>
              <a:gd name="connsiteX3" fmla="*/ 4920343 w 4920343"/>
              <a:gd name="connsiteY3" fmla="*/ 4040777 h 4040777"/>
              <a:gd name="connsiteX4" fmla="*/ 0 w 4920343"/>
              <a:gd name="connsiteY4" fmla="*/ 4040777 h 404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343" h="4040777">
                <a:moveTo>
                  <a:pt x="0" y="4040777"/>
                </a:moveTo>
                <a:lnTo>
                  <a:pt x="3013166" y="0"/>
                </a:lnTo>
                <a:lnTo>
                  <a:pt x="4920343" y="0"/>
                </a:lnTo>
                <a:lnTo>
                  <a:pt x="4920343" y="4040777"/>
                </a:lnTo>
                <a:lnTo>
                  <a:pt x="0" y="4040777"/>
                </a:lnTo>
                <a:close/>
              </a:path>
            </a:pathLst>
          </a:custGeom>
          <a:solidFill>
            <a:srgbClr val="FFFF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78534" y="4580709"/>
            <a:ext cx="1804210" cy="339634"/>
          </a:xfrm>
          <a:prstGeom prst="rect">
            <a:avLst/>
          </a:prstGeom>
          <a:solidFill>
            <a:srgbClr val="FFFF00">
              <a:alpha val="3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z.eval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48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1096" y="1124267"/>
            <a:ext cx="4752703" cy="5547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(3)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w + 2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x + 5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z = x * 3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y_val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z_val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([y, z])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y_val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z_val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124267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Create a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6074735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Run the graph in a Session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31429" y="1924594"/>
            <a:ext cx="4822370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1429" y="3926233"/>
            <a:ext cx="4822370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01096" y="175073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01096" y="377050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9737" y="4796301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w =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51784" y="3337703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86069" y="479630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3067657" y="4135645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93479" y="3337703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8889" y="1843944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7" name="Oval 16"/>
          <p:cNvSpPr/>
          <p:nvPr/>
        </p:nvSpPr>
        <p:spPr>
          <a:xfrm>
            <a:off x="3909444" y="2667442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8" name="Oval 17"/>
          <p:cNvSpPr/>
          <p:nvPr/>
        </p:nvSpPr>
        <p:spPr>
          <a:xfrm>
            <a:off x="2138658" y="2644573"/>
            <a:ext cx="453099" cy="372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72670" y="3291422"/>
            <a:ext cx="1094210" cy="513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18229" y="1849630"/>
            <a:ext cx="1094210" cy="5134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22" name="Straight Arrow Connector 21"/>
          <p:cNvCxnSpPr>
            <a:stCxn id="11" idx="0"/>
            <a:endCxn id="14" idx="3"/>
          </p:cNvCxnSpPr>
          <p:nvPr/>
        </p:nvCxnSpPr>
        <p:spPr>
          <a:xfrm flipV="1">
            <a:off x="2366842" y="4453618"/>
            <a:ext cx="767170" cy="3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14" idx="5"/>
          </p:cNvCxnSpPr>
          <p:nvPr/>
        </p:nvCxnSpPr>
        <p:spPr>
          <a:xfrm flipH="1" flipV="1">
            <a:off x="3454401" y="4453618"/>
            <a:ext cx="678773" cy="34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2" idx="2"/>
          </p:cNvCxnSpPr>
          <p:nvPr/>
        </p:nvCxnSpPr>
        <p:spPr>
          <a:xfrm flipV="1">
            <a:off x="3294207" y="3851194"/>
            <a:ext cx="4682" cy="28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0"/>
            <a:endCxn id="17" idx="3"/>
          </p:cNvCxnSpPr>
          <p:nvPr/>
        </p:nvCxnSpPr>
        <p:spPr>
          <a:xfrm flipV="1">
            <a:off x="3298889" y="2985415"/>
            <a:ext cx="676910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7" idx="5"/>
          </p:cNvCxnSpPr>
          <p:nvPr/>
        </p:nvCxnSpPr>
        <p:spPr>
          <a:xfrm flipH="1" flipV="1">
            <a:off x="4296188" y="2985415"/>
            <a:ext cx="644396" cy="3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  <a:endCxn id="16" idx="2"/>
          </p:cNvCxnSpPr>
          <p:nvPr/>
        </p:nvCxnSpPr>
        <p:spPr>
          <a:xfrm flipV="1">
            <a:off x="4135994" y="2357435"/>
            <a:ext cx="0" cy="3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0"/>
            <a:endCxn id="18" idx="3"/>
          </p:cNvCxnSpPr>
          <p:nvPr/>
        </p:nvCxnSpPr>
        <p:spPr>
          <a:xfrm flipV="1">
            <a:off x="1519775" y="2962546"/>
            <a:ext cx="685238" cy="32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0"/>
            <a:endCxn id="18" idx="5"/>
          </p:cNvCxnSpPr>
          <p:nvPr/>
        </p:nvCxnSpPr>
        <p:spPr>
          <a:xfrm flipH="1" flipV="1">
            <a:off x="2525402" y="2962546"/>
            <a:ext cx="773487" cy="3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0"/>
            <a:endCxn id="20" idx="2"/>
          </p:cNvCxnSpPr>
          <p:nvPr/>
        </p:nvCxnSpPr>
        <p:spPr>
          <a:xfrm flipV="1">
            <a:off x="2365208" y="2363121"/>
            <a:ext cx="126" cy="28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4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4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88" y="2307201"/>
            <a:ext cx="4762150" cy="310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76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cs224n (Natural Language Processing with Deep Learning)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7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3254687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Inverse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np.linalg.inv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Dot product of two array: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a.dot(b)</a:t>
            </a:r>
          </a:p>
          <a:p>
            <a:r>
              <a:rPr lang="en-US" sz="2000" dirty="0"/>
              <a:t>Transpose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a.T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6080" y="1608611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Numpy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17944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17944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3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3254687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LinearRegression</a:t>
            </a:r>
            <a:r>
              <a:rPr lang="en-US" sz="2000" dirty="0"/>
              <a:t> from </a:t>
            </a:r>
            <a:r>
              <a:rPr lang="en-US" sz="2000" dirty="0" err="1"/>
              <a:t>sklearn.linear_model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6080" y="1618806"/>
            <a:ext cx="494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87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using the Normal Equation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35562" y="2379328"/>
            <a:ext cx="4336678" cy="2827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Hints:</a:t>
            </a:r>
          </a:p>
          <a:p>
            <a:r>
              <a:rPr lang="en-US" sz="2000" dirty="0"/>
              <a:t>Inverse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tf.matrix_inverse</a:t>
            </a:r>
            <a:r>
              <a:rPr lang="en-US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/>
              <a:t>Dot product of two array: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tf.matmul</a:t>
            </a:r>
            <a:r>
              <a:rPr lang="en-US" sz="2000" dirty="0">
                <a:latin typeface="Consolas" panose="020B0609020204030204" pitchFamily="49" charset="0"/>
              </a:rPr>
              <a:t>(a, b)</a:t>
            </a:r>
          </a:p>
          <a:p>
            <a:r>
              <a:rPr lang="en-US" sz="2000" dirty="0"/>
              <a:t>Transpose of matrix: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</a:rPr>
              <a:t>tf.transpose</a:t>
            </a:r>
            <a:r>
              <a:rPr lang="en-US" sz="2000" dirty="0">
                <a:latin typeface="Consolas" panose="020B0609020204030204" pitchFamily="49" charset="0"/>
              </a:rPr>
              <a:t>(a)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5760" y="1572640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Linear Regression with </a:t>
            </a:r>
            <a:r>
              <a:rPr lang="en-US" sz="2400" dirty="0" err="1"/>
              <a:t>TensorFlow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925503"/>
                <a:ext cx="5700344" cy="246221"/>
              </a:xfrm>
              <a:prstGeom prst="rect">
                <a:avLst/>
              </a:prstGeom>
              <a:blipFill>
                <a:blip r:embed="rId2"/>
                <a:stretch>
                  <a:fillRect l="-1283" t="-27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893386" cy="338554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37902" y="4747606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Normal Equation – </a:t>
            </a:r>
            <a:r>
              <a:rPr lang="en-US" sz="1400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0" y="3351965"/>
                <a:ext cx="5700344" cy="1013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53" y="3426197"/>
                <a:ext cx="1854695" cy="941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7902" y="1544628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1 instance:</a:t>
            </a:r>
            <a:endParaRPr lang="en-US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404" y="2353804"/>
            <a:ext cx="5143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</a:t>
            </a:r>
            <a:r>
              <a:rPr lang="en-US" sz="1400" i="1" dirty="0"/>
              <a:t>n </a:t>
            </a:r>
            <a:r>
              <a:rPr lang="en-US" sz="1400" dirty="0"/>
              <a:t>dimensions with </a:t>
            </a:r>
            <a:r>
              <a:rPr lang="en-US" sz="1400" i="1" dirty="0"/>
              <a:t>m</a:t>
            </a:r>
            <a:r>
              <a:rPr lang="en-US" sz="1400" dirty="0"/>
              <a:t> instances: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37" y="3357158"/>
                <a:ext cx="1063031" cy="1002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360206"/>
                <a:ext cx="1960345" cy="380938"/>
              </a:xfrm>
              <a:prstGeom prst="rect">
                <a:avLst/>
              </a:prstGeom>
              <a:blipFill>
                <a:blip r:embed="rId7"/>
                <a:stretch>
                  <a:fillRect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21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4743" y="812801"/>
            <a:ext cx="5925731" cy="207391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TODO: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 batch gradient descent by manually computing the gradients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TesorFlow’s</a:t>
            </a:r>
            <a:r>
              <a:rPr lang="en-US" sz="2000" dirty="0"/>
              <a:t> </a:t>
            </a:r>
            <a:r>
              <a:rPr lang="en-US" sz="2000" i="1" dirty="0" err="1"/>
              <a:t>autodiff</a:t>
            </a:r>
            <a:r>
              <a:rPr lang="en-US" sz="2000" dirty="0"/>
              <a:t> feature to let </a:t>
            </a:r>
            <a:r>
              <a:rPr lang="en-US" sz="2000" dirty="0" err="1"/>
              <a:t>TensorFlow</a:t>
            </a:r>
            <a:r>
              <a:rPr lang="en-US" sz="2000" dirty="0"/>
              <a:t> compute the gradients automatically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TensorFlow’s</a:t>
            </a:r>
            <a:r>
              <a:rPr lang="en-US" sz="2000" dirty="0"/>
              <a:t> out-of-the-box optimizers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81" y="3271606"/>
            <a:ext cx="4890894" cy="30432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41875" y="1676305"/>
            <a:ext cx="3488092" cy="3686267"/>
            <a:chOff x="506594" y="1339815"/>
            <a:chExt cx="4591099" cy="48519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1109" y="1339815"/>
              <a:ext cx="3686584" cy="6729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06594" y="1402129"/>
              <a:ext cx="2403566" cy="48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Cost: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007" y="2210054"/>
              <a:ext cx="3493686" cy="67665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594" y="3540885"/>
              <a:ext cx="4582794" cy="156296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256" y="5758025"/>
              <a:ext cx="4219032" cy="433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95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7079" y="2318981"/>
                <a:ext cx="5384799" cy="3483508"/>
              </a:xfr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hints: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tf.random_uniform</a:t>
                </a:r>
                <a:r>
                  <a:rPr lang="en-US" sz="1600" dirty="0">
                    <a:latin typeface="Consolas" panose="020B0609020204030204" pitchFamily="49" charset="0"/>
                  </a:rPr>
                  <a:t>(): like </a:t>
                </a:r>
                <a:r>
                  <a:rPr lang="en-US" sz="1600" dirty="0" err="1">
                    <a:latin typeface="Consolas" panose="020B0609020204030204" pitchFamily="49" charset="0"/>
                  </a:rPr>
                  <a:t>Numpy’s</a:t>
                </a:r>
                <a:r>
                  <a:rPr lang="en-US" sz="1600" dirty="0">
                    <a:latin typeface="Consolas" panose="020B0609020204030204" pitchFamily="49" charset="0"/>
                  </a:rPr>
                  <a:t> rand() function</a:t>
                </a:r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tf.square</a:t>
                </a:r>
                <a:r>
                  <a:rPr lang="en-US" sz="1600" dirty="0">
                    <a:latin typeface="Consolas" panose="020B0609020204030204" pitchFamily="49" charset="0"/>
                  </a:rPr>
                  <a:t>(): square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Consolas" panose="020B0609020204030204" pitchFamily="49" charset="0"/>
                  </a:rPr>
                  <a:t>      </a:t>
                </a: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tf.reduce_mean</a:t>
                </a:r>
                <a:r>
                  <a:rPr lang="en-US" sz="1600" dirty="0">
                    <a:latin typeface="Consolas" panose="020B0609020204030204" pitchFamily="49" charset="0"/>
                  </a:rPr>
                  <a:t>():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1600" dirty="0" err="1">
                    <a:latin typeface="Consolas" panose="020B0609020204030204" pitchFamily="49" charset="0"/>
                  </a:rPr>
                  <a:t>tf.assign</a:t>
                </a:r>
                <a:r>
                  <a:rPr lang="en-US" sz="1600" dirty="0">
                    <a:latin typeface="Consolas" panose="020B0609020204030204" pitchFamily="49" charset="0"/>
                  </a:rPr>
                  <a:t>(ref, value): update ‘ref’ by assigning ‘value’ to it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7079" y="2318981"/>
                <a:ext cx="5384799" cy="3483508"/>
              </a:xfrm>
              <a:blipFill>
                <a:blip r:embed="rId2"/>
                <a:stretch>
                  <a:fillRect l="-565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7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67688"/>
                <a:ext cx="3219447" cy="441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67688"/>
                <a:ext cx="3219447" cy="441788"/>
              </a:xfrm>
              <a:prstGeom prst="rect">
                <a:avLst/>
              </a:prstGeom>
              <a:blipFill>
                <a:blip r:embed="rId9"/>
                <a:stretch>
                  <a:fillRect l="-94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  <a:blipFill>
                <a:blip r:embed="rId10"/>
                <a:stretch>
                  <a:fillRect l="-845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732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batch gradient descent by manually computing the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11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70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1" y="4554475"/>
            <a:ext cx="5384799" cy="101629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hints: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tf.gradients</a:t>
            </a:r>
            <a:r>
              <a:rPr lang="en-US" sz="1600" dirty="0">
                <a:latin typeface="Consolas" panose="020B0609020204030204" pitchFamily="49" charset="0"/>
              </a:rPr>
              <a:t>(op, </a:t>
            </a:r>
            <a:r>
              <a:rPr lang="en-US" sz="1600" dirty="0" err="1">
                <a:latin typeface="Consolas" panose="020B0609020204030204" pitchFamily="49" charset="0"/>
              </a:rPr>
              <a:t>x_list</a:t>
            </a:r>
            <a:r>
              <a:rPr lang="en-US" sz="1600" dirty="0">
                <a:latin typeface="Consolas" panose="020B0609020204030204" pitchFamily="49" charset="0"/>
              </a:rPr>
              <a:t>): creates a list of gradients of ops w.r.t. x in </a:t>
            </a:r>
            <a:r>
              <a:rPr lang="en-US" sz="1600" dirty="0" err="1">
                <a:latin typeface="Consolas" panose="020B0609020204030204" pitchFamily="49" charset="0"/>
              </a:rPr>
              <a:t>x_list</a:t>
            </a:r>
            <a:endParaRPr lang="en-US" sz="16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6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autodiff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  <a:blipFill>
                <a:blip r:embed="rId8"/>
                <a:stretch>
                  <a:fillRect l="-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</a:rPr>
                  <a:t>gradients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3605987" cy="338554"/>
              </a:xfrm>
              <a:prstGeom prst="rect">
                <a:avLst/>
              </a:prstGeom>
              <a:blipFill>
                <a:blip r:embed="rId9"/>
                <a:stretch>
                  <a:fillRect l="-845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999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Use </a:t>
            </a:r>
            <a:r>
              <a:rPr lang="en-US" dirty="0" err="1"/>
              <a:t>TesorFlow’s</a:t>
            </a:r>
            <a:r>
              <a:rPr lang="en-US" dirty="0"/>
              <a:t> </a:t>
            </a:r>
            <a:r>
              <a:rPr lang="en-US" i="1" dirty="0" err="1"/>
              <a:t>autodiff</a:t>
            </a:r>
            <a:r>
              <a:rPr lang="en-US" dirty="0"/>
              <a:t> feature to let </a:t>
            </a:r>
            <a:r>
              <a:rPr lang="en-US" dirty="0" err="1"/>
              <a:t>TensorFlow</a:t>
            </a:r>
            <a:r>
              <a:rPr lang="en-US" dirty="0"/>
              <a:t> compute the gradients automatically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10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44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561" y="4692920"/>
            <a:ext cx="5974079" cy="121640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hints: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optimizer = </a:t>
            </a:r>
            <a:r>
              <a:rPr lang="en-US" sz="1600" dirty="0" err="1">
                <a:latin typeface="Consolas" panose="020B0609020204030204" pitchFamily="49" charset="0"/>
              </a:rPr>
              <a:t>tf.train.GradientDescentOptimizer</a:t>
            </a:r>
            <a:r>
              <a:rPr lang="en-US" sz="16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optimizer.minimize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65" y="1527040"/>
                <a:ext cx="2069107" cy="886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36" y="2522206"/>
                <a:ext cx="1011584" cy="824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72" y="1511506"/>
                <a:ext cx="1063031" cy="8771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468991"/>
                <a:ext cx="893386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error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3918817"/>
                <a:ext cx="1538306" cy="338554"/>
              </a:xfrm>
              <a:prstGeom prst="rect">
                <a:avLst/>
              </a:prstGeom>
              <a:blipFill>
                <a:blip r:embed="rId6"/>
                <a:stretch>
                  <a:fillRect l="-1976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158" y="4431850"/>
                <a:ext cx="1900841" cy="441275"/>
              </a:xfrm>
              <a:prstGeom prst="rect">
                <a:avLst/>
              </a:prstGeom>
              <a:blipFill>
                <a:blip r:embed="rId7"/>
                <a:stretch>
                  <a:fillRect l="-1929" t="-72222" b="-1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strike="sngStrike" dirty="0">
                    <a:latin typeface="Consolas" panose="020B0609020204030204" pitchFamily="49" charset="0"/>
                  </a:rPr>
                  <a:t>gradients</a:t>
                </a:r>
                <a14:m>
                  <m:oMath xmlns:m="http://schemas.openxmlformats.org/officeDocument/2006/math">
                    <m:r>
                      <a:rPr lang="en-US" sz="1600" strike="sngStrike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trike="sngStrike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strike="sngStrike" dirty="0"/>
                  <a:t> </a:t>
                </a:r>
                <a:r>
                  <a:rPr lang="en-US" b="1" strike="sngStrike" dirty="0">
                    <a:solidFill>
                      <a:srgbClr val="FF0000"/>
                    </a:solidFill>
                  </a:rPr>
                  <a:t>autodiff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4998168"/>
                <a:ext cx="3219447" cy="369332"/>
              </a:xfrm>
              <a:prstGeom prst="rect">
                <a:avLst/>
              </a:prstGeom>
              <a:blipFill>
                <a:blip r:embed="rId8"/>
                <a:stretch>
                  <a:fillRect l="-9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7299" y="1783984"/>
            <a:ext cx="141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47299" y="2654800"/>
            <a:ext cx="238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Variable with random uniform distribution from -1 to 1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47299" y="5570771"/>
                <a:ext cx="29642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onsolas" panose="020B0609020204030204" pitchFamily="49" charset="0"/>
                  </a:rPr>
                  <a:t>training_op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TF optimizer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299" y="5570771"/>
                <a:ext cx="2964273" cy="338554"/>
              </a:xfrm>
              <a:prstGeom prst="rect">
                <a:avLst/>
              </a:prstGeom>
              <a:blipFill>
                <a:blip r:embed="rId9"/>
                <a:stretch>
                  <a:fillRect l="-1027"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47299" y="6157283"/>
            <a:ext cx="281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the graph on the session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6652" y="971976"/>
            <a:ext cx="999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TensorFlow’s</a:t>
            </a:r>
            <a:r>
              <a:rPr lang="en-US" dirty="0"/>
              <a:t> out-of-the-box optimizers</a:t>
            </a:r>
          </a:p>
        </p:txBody>
      </p:sp>
    </p:spTree>
    <p:extLst>
      <p:ext uri="{BB962C8B-B14F-4D97-AF65-F5344CB8AC3E}">
        <p14:creationId xmlns:p14="http://schemas.microsoft.com/office/powerpoint/2010/main" val="2682387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14410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00070"/>
              </p:ext>
            </p:extLst>
          </p:nvPr>
        </p:nvGraphicFramePr>
        <p:xfrm>
          <a:off x="197258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14407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14407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75879"/>
              </p:ext>
            </p:extLst>
          </p:nvPr>
        </p:nvGraphicFramePr>
        <p:xfrm>
          <a:off x="537006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85635"/>
              </p:ext>
            </p:extLst>
          </p:nvPr>
        </p:nvGraphicFramePr>
        <p:xfrm>
          <a:off x="9133974" y="20286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28048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24007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27692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3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/>
          <p:cNvSpPr/>
          <p:nvPr/>
        </p:nvSpPr>
        <p:spPr>
          <a:xfrm rot="16200000">
            <a:off x="842822" y="5323129"/>
            <a:ext cx="503259" cy="1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8460" y="1114107"/>
            <a:ext cx="678180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 = </a:t>
            </a:r>
            <a:r>
              <a:rPr lang="en-US" sz="1800" dirty="0" err="1">
                <a:latin typeface="Consolas" panose="020B0609020204030204" pitchFamily="49" charset="0"/>
              </a:rPr>
              <a:t>tf.constant</a:t>
            </a:r>
            <a:r>
              <a:rPr lang="en-US" sz="1800" dirty="0">
                <a:latin typeface="Consolas" panose="020B0609020204030204" pitchFamily="49" charset="0"/>
              </a:rPr>
              <a:t>([1, 2, 3], </a:t>
            </a:r>
            <a:r>
              <a:rPr lang="en-US" sz="1800" dirty="0" err="1">
                <a:latin typeface="Consolas" panose="020B0609020204030204" pitchFamily="49" charset="0"/>
              </a:rPr>
              <a:t>dtype</a:t>
            </a:r>
            <a:r>
              <a:rPr lang="en-US" sz="1800" dirty="0">
                <a:latin typeface="Consolas" panose="020B0609020204030204" pitchFamily="49" charset="0"/>
              </a:rPr>
              <a:t>=tf.float32)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B = A + 5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with </a:t>
            </a:r>
            <a:r>
              <a:rPr lang="en-US" sz="1800" dirty="0" err="1">
                <a:latin typeface="Consolas" panose="020B0609020204030204" pitchFamily="49" charset="0"/>
              </a:rPr>
              <a:t>tf.Session</a:t>
            </a:r>
            <a:r>
              <a:rPr lang="en-US" sz="1800" dirty="0">
                <a:latin typeface="Consolas" panose="020B0609020204030204" pitchFamily="49" charset="0"/>
              </a:rPr>
              <a:t>() as </a:t>
            </a:r>
            <a:r>
              <a:rPr lang="en-US" sz="1800" dirty="0" err="1">
                <a:latin typeface="Consolas" panose="020B0609020204030204" pitchFamily="49" charset="0"/>
              </a:rPr>
              <a:t>sess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B_val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(B)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8460" y="3765867"/>
            <a:ext cx="8887460" cy="554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 = </a:t>
            </a:r>
            <a:r>
              <a:rPr lang="en-US" sz="1800" dirty="0" err="1">
                <a:latin typeface="Consolas" panose="020B0609020204030204" pitchFamily="49" charset="0"/>
              </a:rPr>
              <a:t>tf.placeholder</a:t>
            </a:r>
            <a:r>
              <a:rPr lang="en-US" sz="1800" dirty="0">
                <a:latin typeface="Consolas" panose="020B0609020204030204" pitchFamily="49" charset="0"/>
              </a:rPr>
              <a:t>(tf.float32, shape=(None, 3))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B = A + 5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with </a:t>
            </a:r>
            <a:r>
              <a:rPr lang="en-US" sz="1800" dirty="0" err="1">
                <a:latin typeface="Consolas" panose="020B0609020204030204" pitchFamily="49" charset="0"/>
              </a:rPr>
              <a:t>tf.Session</a:t>
            </a:r>
            <a:r>
              <a:rPr lang="en-US" sz="1800" dirty="0">
                <a:latin typeface="Consolas" panose="020B0609020204030204" pitchFamily="49" charset="0"/>
              </a:rPr>
              <a:t>() as </a:t>
            </a:r>
            <a:r>
              <a:rPr lang="en-US" sz="1800" dirty="0" err="1">
                <a:latin typeface="Consolas" panose="020B0609020204030204" pitchFamily="49" charset="0"/>
              </a:rPr>
              <a:t>sess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B_val1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(B, </a:t>
            </a:r>
            <a:r>
              <a:rPr lang="en-US" sz="1800" dirty="0" err="1">
                <a:latin typeface="Consolas" panose="020B0609020204030204" pitchFamily="49" charset="0"/>
              </a:rPr>
              <a:t>feed_dict</a:t>
            </a:r>
            <a:r>
              <a:rPr lang="en-US" sz="1800" dirty="0">
                <a:latin typeface="Consolas" panose="020B0609020204030204" pitchFamily="49" charset="0"/>
              </a:rPr>
              <a:t>={A: [[1, 2, 3]]})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B_val2 = </a:t>
            </a:r>
            <a:r>
              <a:rPr lang="en-US" sz="1800" dirty="0" err="1">
                <a:latin typeface="Consolas" panose="020B0609020204030204" pitchFamily="49" charset="0"/>
              </a:rPr>
              <a:t>sess.run</a:t>
            </a:r>
            <a:r>
              <a:rPr lang="en-US" sz="1800" dirty="0">
                <a:latin typeface="Consolas" panose="020B0609020204030204" pitchFamily="49" charset="0"/>
              </a:rPr>
              <a:t>(B, </a:t>
            </a:r>
            <a:r>
              <a:rPr lang="en-US" sz="1800" dirty="0" err="1">
                <a:latin typeface="Consolas" panose="020B0609020204030204" pitchFamily="49" charset="0"/>
              </a:rPr>
              <a:t>feed_dict</a:t>
            </a:r>
            <a:r>
              <a:rPr lang="en-US" sz="1800" dirty="0">
                <a:latin typeface="Consolas" panose="020B0609020204030204" pitchFamily="49" charset="0"/>
              </a:rPr>
              <a:t>={A: [[1, 2, 3], [4, 5, 6]]})</a:t>
            </a:r>
          </a:p>
        </p:txBody>
      </p:sp>
      <p:sp>
        <p:nvSpPr>
          <p:cNvPr id="5" name="Down Arrow 4"/>
          <p:cNvSpPr/>
          <p:nvPr/>
        </p:nvSpPr>
        <p:spPr>
          <a:xfrm>
            <a:off x="7162800" y="3048000"/>
            <a:ext cx="416560" cy="41656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6880" y="2588267"/>
            <a:ext cx="1375773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= [1,2,3]</a:t>
            </a:r>
          </a:p>
        </p:txBody>
      </p:sp>
      <p:sp>
        <p:nvSpPr>
          <p:cNvPr id="7" name="Rectangle 6"/>
          <p:cNvSpPr/>
          <p:nvPr/>
        </p:nvSpPr>
        <p:spPr>
          <a:xfrm>
            <a:off x="1585508" y="1210494"/>
            <a:ext cx="1094210" cy="330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2355837" y="2588267"/>
            <a:ext cx="1289439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1902738" y="1873852"/>
            <a:ext cx="453099" cy="381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1" name="Straight Arrow Connector 10"/>
          <p:cNvCxnSpPr>
            <a:stCxn id="6" idx="0"/>
            <a:endCxn id="9" idx="3"/>
          </p:cNvCxnSpPr>
          <p:nvPr/>
        </p:nvCxnSpPr>
        <p:spPr>
          <a:xfrm flipV="1">
            <a:off x="1124767" y="2199626"/>
            <a:ext cx="844326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  <a:endCxn id="9" idx="5"/>
          </p:cNvCxnSpPr>
          <p:nvPr/>
        </p:nvCxnSpPr>
        <p:spPr>
          <a:xfrm flipH="1" flipV="1">
            <a:off x="2289482" y="2199626"/>
            <a:ext cx="711075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2129288" y="1541105"/>
            <a:ext cx="3325" cy="3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6880" y="4808043"/>
            <a:ext cx="1375773" cy="3306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85508" y="3430270"/>
            <a:ext cx="1094210" cy="3306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355837" y="4808043"/>
            <a:ext cx="1289439" cy="3306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9" name="Oval 28"/>
          <p:cNvSpPr/>
          <p:nvPr/>
        </p:nvSpPr>
        <p:spPr>
          <a:xfrm>
            <a:off x="1902738" y="4093628"/>
            <a:ext cx="453099" cy="381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30" name="Straight Arrow Connector 29"/>
          <p:cNvCxnSpPr>
            <a:stCxn id="26" idx="0"/>
            <a:endCxn id="29" idx="3"/>
          </p:cNvCxnSpPr>
          <p:nvPr/>
        </p:nvCxnSpPr>
        <p:spPr>
          <a:xfrm flipV="1">
            <a:off x="1124767" y="4419402"/>
            <a:ext cx="844326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0"/>
            <a:endCxn id="29" idx="5"/>
          </p:cNvCxnSpPr>
          <p:nvPr/>
        </p:nvCxnSpPr>
        <p:spPr>
          <a:xfrm flipH="1" flipV="1">
            <a:off x="2289482" y="4419402"/>
            <a:ext cx="711075" cy="388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  <a:endCxn id="27" idx="2"/>
          </p:cNvCxnSpPr>
          <p:nvPr/>
        </p:nvCxnSpPr>
        <p:spPr>
          <a:xfrm flipV="1">
            <a:off x="2129288" y="3760881"/>
            <a:ext cx="3325" cy="3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2155" y="5670494"/>
            <a:ext cx="320312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feed array from session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2445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mini-batch gradient descent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520" y="971867"/>
            <a:ext cx="4429760" cy="554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(data)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tf.constant</a:t>
            </a:r>
            <a:r>
              <a:rPr lang="en-US" sz="1600" dirty="0">
                <a:latin typeface="Consolas" panose="020B0609020204030204" pitchFamily="49" charset="0"/>
              </a:rPr>
              <a:t>(label)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600" y="968374"/>
            <a:ext cx="8493760" cy="5547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X = </a:t>
            </a:r>
            <a:r>
              <a:rPr lang="en-US" sz="1600" dirty="0" err="1">
                <a:latin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</a:rPr>
              <a:t>(tf.float32, shape=(None, n + 1))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y = </a:t>
            </a:r>
            <a:r>
              <a:rPr lang="en-US" sz="1600" dirty="0" err="1">
                <a:latin typeface="Consolas" panose="020B0609020204030204" pitchFamily="49" charset="0"/>
              </a:rPr>
              <a:t>tf.placeholder</a:t>
            </a:r>
            <a:r>
              <a:rPr lang="en-US" sz="1600" dirty="0">
                <a:latin typeface="Consolas" panose="020B0609020204030204" pitchFamily="49" charset="0"/>
              </a:rPr>
              <a:t>(tf.float32, shape=(None, 1))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def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fetch_batch</a:t>
            </a:r>
            <a:r>
              <a:rPr lang="en-US" sz="1600" dirty="0">
                <a:latin typeface="Consolas" panose="020B0609020204030204" pitchFamily="49" charset="0"/>
              </a:rPr>
              <a:t>(…):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return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fetch_batch</a:t>
            </a:r>
            <a:r>
              <a:rPr lang="en-US" sz="16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training_op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789680" y="2926080"/>
            <a:ext cx="34544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9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Restoring Models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9068" y="167290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279400" y="2473234"/>
            <a:ext cx="557421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9400" y="4474873"/>
            <a:ext cx="557421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9067" y="229937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067" y="431914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9067" y="471074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save_path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saver.save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9040" y="167290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19372" y="247323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19372" y="4474873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89039" y="229937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89039" y="431914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289039" y="471074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55799" y="1124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&lt;Saving Models&gt;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0273" y="112426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Models&gt;</a:t>
            </a:r>
          </a:p>
        </p:txBody>
      </p:sp>
    </p:spTree>
    <p:extLst>
      <p:ext uri="{BB962C8B-B14F-4D97-AF65-F5344CB8AC3E}">
        <p14:creationId xmlns:p14="http://schemas.microsoft.com/office/powerpoint/2010/main" val="2175376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Models without Graphs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8320" y="1652588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tf.train.Saver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8652" y="245291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652" y="4454553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319" y="227905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8319" y="4298822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28319" y="4690428"/>
            <a:ext cx="6185264" cy="1545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467" y="1103947"/>
            <a:ext cx="355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 with Graph&gt;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80480" y="1652587"/>
            <a:ext cx="4197646" cy="694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import </a:t>
            </a:r>
            <a:r>
              <a:rPr lang="en-US" sz="1600" dirty="0" err="1">
                <a:latin typeface="Consolas" panose="020B0609020204030204" pitchFamily="49" charset="0"/>
              </a:rPr>
              <a:t>tensorflow</a:t>
            </a:r>
            <a:r>
              <a:rPr lang="en-US" sz="1600" dirty="0">
                <a:latin typeface="Consolas" panose="020B0609020204030204" pitchFamily="49" charset="0"/>
              </a:rPr>
              <a:t> as </a:t>
            </a:r>
            <a:r>
              <a:rPr lang="en-US" sz="1600" dirty="0" err="1">
                <a:latin typeface="Consolas" panose="020B0609020204030204" pitchFamily="49" charset="0"/>
              </a:rPr>
              <a:t>tf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10812" y="4454552"/>
            <a:ext cx="5544003" cy="178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80479" y="4298821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380479" y="4407247"/>
            <a:ext cx="4907282" cy="1749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saver.restore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, “./</a:t>
            </a:r>
            <a:r>
              <a:rPr lang="en-US" sz="1600" dirty="0" err="1">
                <a:latin typeface="Consolas" panose="020B0609020204030204" pitchFamily="49" charset="0"/>
              </a:rPr>
              <a:t>model.ckpt</a:t>
            </a:r>
            <a:r>
              <a:rPr lang="en-US" sz="1600" dirty="0">
                <a:latin typeface="Consolas" panose="020B0609020204030204" pitchFamily="49" charset="0"/>
              </a:rPr>
              <a:t>")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41312" y="1103946"/>
            <a:ext cx="41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&lt;Restoring Models without Graphs&gt;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10812" y="272022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saver = </a:t>
            </a:r>
            <a:r>
              <a:rPr lang="en-US" sz="1600" dirty="0" err="1">
                <a:latin typeface="Consolas" panose="020B0609020204030204" pitchFamily="49" charset="0"/>
              </a:rPr>
              <a:t>tf.train.import_meta_graph</a:t>
            </a:r>
            <a:r>
              <a:rPr lang="en-US" sz="1600" dirty="0">
                <a:latin typeface="Consolas" panose="020B0609020204030204" pitchFamily="49" charset="0"/>
              </a:rPr>
              <a:t>(“./</a:t>
            </a:r>
            <a:r>
              <a:rPr lang="en-US" sz="1600" dirty="0" err="1">
                <a:latin typeface="Consolas" panose="020B0609020204030204" pitchFamily="49" charset="0"/>
              </a:rPr>
              <a:t>model.ckpt.meta</a:t>
            </a:r>
            <a:r>
              <a:rPr lang="en-US" sz="1600" dirty="0">
                <a:latin typeface="Consolas" panose="020B0609020204030204" pitchFamily="49" charset="0"/>
              </a:rPr>
              <a:t>")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theta =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get_tensor_by_name</a:t>
            </a:r>
            <a:r>
              <a:rPr lang="en-US" sz="1600" dirty="0">
                <a:latin typeface="Consolas" panose="020B0609020204030204" pitchFamily="49" charset="0"/>
              </a:rPr>
              <a:t>(..)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10812" y="2452914"/>
            <a:ext cx="5544003" cy="169017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80479" y="2279058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</p:spTree>
    <p:extLst>
      <p:ext uri="{BB962C8B-B14F-4D97-AF65-F5344CB8AC3E}">
        <p14:creationId xmlns:p14="http://schemas.microsoft.com/office/powerpoint/2010/main" val="188499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57" y="304800"/>
            <a:ext cx="5777450" cy="31341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57" y="3516457"/>
            <a:ext cx="5781590" cy="3136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7160" y="1379798"/>
            <a:ext cx="4710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TF logging/debugging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the TF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quantitative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2154752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091" y="2275614"/>
            <a:ext cx="9613811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tf.summary.scalar</a:t>
            </a:r>
            <a:r>
              <a:rPr lang="en-US" sz="1600" dirty="0">
                <a:latin typeface="Consolas" panose="020B0609020204030204" pitchFamily="49" charset="0"/>
              </a:rPr>
              <a:t>(‘MSE’,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tf.summary.FileWriter</a:t>
            </a:r>
            <a:r>
              <a:rPr lang="en-US" sz="1600" dirty="0">
                <a:latin typeface="Consolas" panose="020B0609020204030204" pitchFamily="49" charset="0"/>
              </a:rPr>
              <a:t>(“./</a:t>
            </a:r>
            <a:r>
              <a:rPr lang="en-US" sz="1600" dirty="0" err="1">
                <a:latin typeface="Consolas" panose="020B0609020204030204" pitchFamily="49" charset="0"/>
              </a:rPr>
              <a:t>tf_logs</a:t>
            </a:r>
            <a:r>
              <a:rPr lang="en-US" sz="1600" dirty="0">
                <a:latin typeface="Consolas" panose="020B0609020204030204" pitchFamily="49" charset="0"/>
              </a:rPr>
              <a:t>/run1”, </a:t>
            </a:r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" y="4103398"/>
            <a:ext cx="9140825" cy="2411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5267" y="3947667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092" y="4317291"/>
            <a:ext cx="8690158" cy="1258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file_writer.add_summary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, step)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file_writer.close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5600" y="2490652"/>
            <a:ext cx="9140825" cy="13012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5267" y="2310516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</p:spTree>
    <p:extLst>
      <p:ext uri="{BB962C8B-B14F-4D97-AF65-F5344CB8AC3E}">
        <p14:creationId xmlns:p14="http://schemas.microsoft.com/office/powerpoint/2010/main" val="388651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9092" y="227561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tf.summary.scalar</a:t>
            </a:r>
            <a:r>
              <a:rPr lang="en-US" sz="1600" dirty="0">
                <a:latin typeface="Consolas" panose="020B0609020204030204" pitchFamily="49" charset="0"/>
              </a:rPr>
              <a:t>(‘MSE’,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tf.summary.FileWriter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logdir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tf.get_default_graph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2490652"/>
            <a:ext cx="9140825" cy="130128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600" y="4103398"/>
            <a:ext cx="9140825" cy="2411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5267" y="2310516"/>
            <a:ext cx="2673532" cy="34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Construction phase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425267" y="3947667"/>
            <a:ext cx="2673532" cy="307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phase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9092" y="4317291"/>
            <a:ext cx="8690158" cy="1258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tf.Session</a:t>
            </a:r>
            <a:r>
              <a:rPr lang="en-US" sz="1600" dirty="0">
                <a:latin typeface="Consolas" panose="020B0609020204030204" pitchFamily="49" charset="0"/>
              </a:rPr>
              <a:t>() as </a:t>
            </a:r>
            <a:r>
              <a:rPr lang="en-US" sz="1600" dirty="0" err="1">
                <a:latin typeface="Consolas" panose="020B0609020204030204" pitchFamily="49" charset="0"/>
              </a:rPr>
              <a:t>sess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sess.run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mse_summary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feed_dict</a:t>
            </a:r>
            <a:r>
              <a:rPr lang="en-US" sz="1600" dirty="0">
                <a:latin typeface="Consolas" panose="020B0609020204030204" pitchFamily="49" charset="0"/>
              </a:rPr>
              <a:t>={X: </a:t>
            </a:r>
            <a:r>
              <a:rPr lang="en-US" sz="1600" dirty="0" err="1">
                <a:latin typeface="Consolas" panose="020B0609020204030204" pitchFamily="49" charset="0"/>
              </a:rPr>
              <a:t>X_batch</a:t>
            </a:r>
            <a:r>
              <a:rPr lang="en-US" sz="1600" dirty="0">
                <a:latin typeface="Consolas" panose="020B0609020204030204" pitchFamily="49" charset="0"/>
              </a:rPr>
              <a:t>, y: </a:t>
            </a:r>
            <a:r>
              <a:rPr lang="en-US" sz="1600" dirty="0" err="1">
                <a:latin typeface="Consolas" panose="020B0609020204030204" pitchFamily="49" charset="0"/>
              </a:rPr>
              <a:t>y_batch</a:t>
            </a:r>
            <a:r>
              <a:rPr lang="en-US" sz="16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file_writer.add_summary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summary_str</a:t>
            </a:r>
            <a:r>
              <a:rPr lang="en-US" sz="1600" dirty="0">
                <a:latin typeface="Consolas" panose="020B0609020204030204" pitchFamily="49" charset="0"/>
              </a:rPr>
              <a:t>, step)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>
                <a:latin typeface="Consolas" panose="020B0609020204030204" pitchFamily="49" charset="0"/>
              </a:rPr>
              <a:t>file_writer.close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9092" y="69787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</a:rPr>
              <a:t>datetime</a:t>
            </a:r>
            <a:r>
              <a:rPr lang="en-US" sz="1600" dirty="0">
                <a:latin typeface="Consolas" panose="020B0609020204030204" pitchFamily="49" charset="0"/>
              </a:rPr>
              <a:t> import </a:t>
            </a:r>
            <a:r>
              <a:rPr lang="en-US" sz="1600" dirty="0" err="1">
                <a:latin typeface="Consolas" panose="020B0609020204030204" pitchFamily="49" charset="0"/>
              </a:rPr>
              <a:t>datetime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now = </a:t>
            </a:r>
            <a:r>
              <a:rPr lang="en-US" sz="1600" dirty="0" err="1">
                <a:latin typeface="Consolas" panose="020B0609020204030204" pitchFamily="49" charset="0"/>
              </a:rPr>
              <a:t>datetime.utcnow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strftime</a:t>
            </a:r>
            <a:r>
              <a:rPr lang="en-US" sz="1600" dirty="0">
                <a:latin typeface="Consolas" panose="020B0609020204030204" pitchFamily="49" charset="0"/>
              </a:rPr>
              <a:t>(“%</a:t>
            </a:r>
            <a:r>
              <a:rPr lang="en-US" sz="1600" dirty="0" err="1">
                <a:latin typeface="Consolas" panose="020B0609020204030204" pitchFamily="49" charset="0"/>
              </a:rPr>
              <a:t>Y%m%d%H%M%S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root_logdir</a:t>
            </a:r>
            <a:r>
              <a:rPr lang="en-US" sz="1600" dirty="0">
                <a:latin typeface="Consolas" panose="020B0609020204030204" pitchFamily="49" charset="0"/>
              </a:rPr>
              <a:t> = "./</a:t>
            </a:r>
            <a:r>
              <a:rPr lang="en-US" sz="1600" dirty="0" err="1">
                <a:latin typeface="Consolas" panose="020B0609020204030204" pitchFamily="49" charset="0"/>
              </a:rPr>
              <a:t>tf_logs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nsolas" panose="020B0609020204030204" pitchFamily="49" charset="0"/>
              </a:rPr>
              <a:t>logdir</a:t>
            </a:r>
            <a:r>
              <a:rPr lang="en-US" sz="1600" dirty="0">
                <a:latin typeface="Consolas" panose="020B0609020204030204" pitchFamily="49" charset="0"/>
              </a:rPr>
              <a:t> = "{}/run-{}/".format(</a:t>
            </a:r>
            <a:r>
              <a:rPr lang="en-US" sz="1600" dirty="0" err="1">
                <a:latin typeface="Consolas" panose="020B0609020204030204" pitchFamily="49" charset="0"/>
              </a:rPr>
              <a:t>root_logdir</a:t>
            </a:r>
            <a:r>
              <a:rPr lang="en-US" sz="1600" dirty="0">
                <a:latin typeface="Consolas" panose="020B0609020204030204" pitchFamily="49" charset="0"/>
              </a:rPr>
              <a:t>, now)</a:t>
            </a:r>
          </a:p>
        </p:txBody>
      </p:sp>
    </p:spTree>
    <p:extLst>
      <p:ext uri="{BB962C8B-B14F-4D97-AF65-F5344CB8AC3E}">
        <p14:creationId xmlns:p14="http://schemas.microsoft.com/office/powerpoint/2010/main" val="417725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launch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48820" y="2594293"/>
            <a:ext cx="9998893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open terminal and type: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$ </a:t>
            </a:r>
            <a:r>
              <a:rPr lang="en-US" sz="2000" dirty="0" err="1">
                <a:latin typeface="Consolas" panose="020B0609020204030204" pitchFamily="49" charset="0"/>
              </a:rPr>
              <a:t>tensorboard</a:t>
            </a:r>
            <a:r>
              <a:rPr lang="en-US" sz="2000" dirty="0">
                <a:latin typeface="Consolas" panose="020B0609020204030204" pitchFamily="49" charset="0"/>
              </a:rPr>
              <a:t> --</a:t>
            </a:r>
            <a:r>
              <a:rPr lang="en-US" sz="2000" dirty="0" err="1">
                <a:latin typeface="Consolas" panose="020B0609020204030204" pitchFamily="49" charset="0"/>
              </a:rPr>
              <a:t>logdir</a:t>
            </a:r>
            <a:r>
              <a:rPr lang="en-US" sz="2000" dirty="0">
                <a:latin typeface="Consolas" panose="020B0609020204030204" pitchFamily="49" charset="0"/>
              </a:rPr>
              <a:t>=</a:t>
            </a:r>
            <a:r>
              <a:rPr lang="en-US" sz="2000" dirty="0"/>
              <a:t>your root log directory such as</a:t>
            </a:r>
            <a:r>
              <a:rPr lang="en-US" sz="2000" dirty="0">
                <a:latin typeface="Consolas" panose="020B0609020204030204" pitchFamily="49" charset="0"/>
              </a:rPr>
              <a:t> ./</a:t>
            </a:r>
            <a:r>
              <a:rPr lang="en-US" sz="2000" dirty="0" err="1">
                <a:latin typeface="Consolas" panose="020B0609020204030204" pitchFamily="49" charset="0"/>
              </a:rPr>
              <a:t>tf_logs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/>
              <a:t>then open a browser and go to </a:t>
            </a:r>
            <a:r>
              <a:rPr lang="en-US" sz="2000" i="1" dirty="0">
                <a:hlinkClick r:id="rId2"/>
              </a:rPr>
              <a:t>http://localhost:6006/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40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Scopes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375" t="32423" r="34500" b="23552"/>
          <a:stretch/>
        </p:blipFill>
        <p:spPr>
          <a:xfrm>
            <a:off x="7045530" y="2230090"/>
            <a:ext cx="4633058" cy="4071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625" t="27824" r="21875" b="13532"/>
          <a:stretch/>
        </p:blipFill>
        <p:spPr>
          <a:xfrm>
            <a:off x="602328" y="2283746"/>
            <a:ext cx="4929645" cy="39637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7387" y="872694"/>
            <a:ext cx="8690158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with </a:t>
            </a:r>
            <a:r>
              <a:rPr lang="en-US" sz="1600" dirty="0" err="1">
                <a:latin typeface="Consolas" panose="020B0609020204030204" pitchFamily="49" charset="0"/>
              </a:rPr>
              <a:t>tf.name_scope</a:t>
            </a:r>
            <a:r>
              <a:rPr lang="en-US" sz="1600" dirty="0">
                <a:latin typeface="Consolas" panose="020B0609020204030204" pitchFamily="49" charset="0"/>
              </a:rPr>
              <a:t>(“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loss</a:t>
            </a:r>
            <a:r>
              <a:rPr lang="en-US" sz="1600" dirty="0">
                <a:latin typeface="Consolas" panose="020B0609020204030204" pitchFamily="49" charset="0"/>
              </a:rPr>
              <a:t>”) as scope: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error = </a:t>
            </a:r>
            <a:r>
              <a:rPr lang="en-US" sz="1600" dirty="0" err="1">
                <a:latin typeface="Consolas" panose="020B0609020204030204" pitchFamily="49" charset="0"/>
              </a:rPr>
              <a:t>y_pred</a:t>
            </a:r>
            <a:r>
              <a:rPr lang="en-US" sz="1600" dirty="0">
                <a:latin typeface="Consolas" panose="020B0609020204030204" pitchFamily="49" charset="0"/>
              </a:rPr>
              <a:t> –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tf.reduce_mean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tf.square</a:t>
            </a:r>
            <a:r>
              <a:rPr lang="en-US" sz="1600" dirty="0">
                <a:latin typeface="Consolas" panose="020B0609020204030204" pitchFamily="49" charset="0"/>
              </a:rPr>
              <a:t>(error), name=“</a:t>
            </a:r>
            <a:r>
              <a:rPr lang="en-US" sz="1600" dirty="0" err="1">
                <a:latin typeface="Consolas" panose="020B0609020204030204" pitchFamily="49" charset="0"/>
              </a:rPr>
              <a:t>mse</a:t>
            </a:r>
            <a:r>
              <a:rPr lang="en-US" sz="1600" dirty="0">
                <a:latin typeface="Consolas" panose="020B0609020204030204" pitchFamily="49" charset="0"/>
              </a:rPr>
              <a:t>”)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830450" y="3728159"/>
            <a:ext cx="351188" cy="4381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7814" y="932588"/>
            <a:ext cx="6132302" cy="2894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latin typeface="Consolas" panose="020B0609020204030204" pitchFamily="49" charset="0"/>
              </a:rPr>
              <a:t>error = </a:t>
            </a:r>
            <a:r>
              <a:rPr lang="es-ES" sz="1600" dirty="0" err="1">
                <a:latin typeface="Consolas" panose="020B0609020204030204" pitchFamily="49" charset="0"/>
              </a:rPr>
              <a:t>y_pred</a:t>
            </a:r>
            <a:r>
              <a:rPr lang="es-ES" sz="1600" dirty="0">
                <a:latin typeface="Consolas" panose="020B0609020204030204" pitchFamily="49" charset="0"/>
              </a:rPr>
              <a:t> - y</a:t>
            </a:r>
          </a:p>
          <a:p>
            <a:pPr marL="0" indent="0">
              <a:buNone/>
            </a:pPr>
            <a:r>
              <a:rPr lang="es-ES" sz="1600" dirty="0" err="1">
                <a:latin typeface="Consolas" panose="020B0609020204030204" pitchFamily="49" charset="0"/>
              </a:rPr>
              <a:t>mse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tf.reduce_mean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  <a:r>
              <a:rPr lang="es-ES" sz="1600" dirty="0" err="1">
                <a:latin typeface="Consolas" panose="020B0609020204030204" pitchFamily="49" charset="0"/>
              </a:rPr>
              <a:t>tf.square</a:t>
            </a:r>
            <a:r>
              <a:rPr lang="es-ES" sz="1600" dirty="0">
                <a:latin typeface="Consolas" panose="020B0609020204030204" pitchFamily="49" charset="0"/>
              </a:rPr>
              <a:t>(error), </a:t>
            </a:r>
            <a:r>
              <a:rPr lang="es-ES" sz="1600" dirty="0" err="1">
                <a:latin typeface="Consolas" panose="020B0609020204030204" pitchFamily="49" charset="0"/>
              </a:rPr>
              <a:t>name</a:t>
            </a:r>
            <a:r>
              <a:rPr lang="es-ES" sz="1600" dirty="0">
                <a:latin typeface="Consolas" panose="020B0609020204030204" pitchFamily="49" charset="0"/>
              </a:rPr>
              <a:t>="</a:t>
            </a:r>
            <a:r>
              <a:rPr lang="es-ES" sz="1600" dirty="0" err="1">
                <a:latin typeface="Consolas" panose="020B0609020204030204" pitchFamily="49" charset="0"/>
              </a:rPr>
              <a:t>mse</a:t>
            </a:r>
            <a:r>
              <a:rPr lang="es-ES" sz="1600" dirty="0">
                <a:latin typeface="Consolas" panose="020B0609020204030204" pitchFamily="49" charset="0"/>
              </a:rPr>
              <a:t>")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26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9. Introduction to Artificial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7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 vs. Artificial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79" y="946542"/>
            <a:ext cx="3898096" cy="2525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2" y="4625963"/>
            <a:ext cx="3940643" cy="12622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9322" y="3605925"/>
            <a:ext cx="1849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Biological neuron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156" y="6060836"/>
            <a:ext cx="5929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Multiple layers in a biological neural network (human cortex)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819" y="905235"/>
            <a:ext cx="3848329" cy="20839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77091" y="3221268"/>
            <a:ext cx="276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threshold unit (LTU)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80469" y="2070862"/>
                <a:ext cx="28326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0469" y="2070862"/>
                <a:ext cx="2832619" cy="276999"/>
              </a:xfrm>
              <a:prstGeom prst="rect">
                <a:avLst/>
              </a:prstGeom>
              <a:blipFill>
                <a:blip r:embed="rId6"/>
                <a:stretch>
                  <a:fillRect l="-647" r="-21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853" y="3790591"/>
            <a:ext cx="4375232" cy="25114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02792" y="6273537"/>
            <a:ext cx="120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Perceptron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00" y="1017450"/>
            <a:ext cx="3065110" cy="1659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2894" y="2787876"/>
            <a:ext cx="276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Linear threshold unit (LTU)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28" y="3699558"/>
            <a:ext cx="3959506" cy="22728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59467" y="6061006"/>
            <a:ext cx="1206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Perceptron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90" y="1456145"/>
            <a:ext cx="5539333" cy="39457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8643" y="5587582"/>
            <a:ext cx="237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8. Up and Running with </a:t>
            </a:r>
            <a:r>
              <a:rPr lang="en-US" b="1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152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68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0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16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7693114" y="3384649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14" y="3384649"/>
                <a:ext cx="7405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5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6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22"/>
          <p:cNvCxnSpPr/>
          <p:nvPr/>
        </p:nvCxnSpPr>
        <p:spPr>
          <a:xfrm>
            <a:off x="7206224" y="3569315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72905" y="2408037"/>
            <a:ext cx="2576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686743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5270262" y="1549481"/>
            <a:ext cx="3080050" cy="2022368"/>
            <a:chOff x="4517006" y="2758587"/>
            <a:chExt cx="4767580" cy="3270433"/>
          </a:xfrm>
        </p:grpSpPr>
        <p:sp>
          <p:nvSpPr>
            <p:cNvPr id="10" name="Oval 9"/>
            <p:cNvSpPr/>
            <p:nvPr/>
          </p:nvSpPr>
          <p:spPr>
            <a:xfrm>
              <a:off x="6755146" y="3351435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Arrow Connector 22"/>
            <p:cNvCxnSpPr>
              <a:stCxn id="13" idx="6"/>
              <a:endCxn id="10" idx="2"/>
            </p:cNvCxnSpPr>
            <p:nvPr/>
          </p:nvCxnSpPr>
          <p:spPr>
            <a:xfrm>
              <a:off x="5280742" y="3144451"/>
              <a:ext cx="1474404" cy="56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6"/>
            <p:cNvCxnSpPr>
              <a:stCxn id="15" idx="6"/>
              <a:endCxn id="10" idx="2"/>
            </p:cNvCxnSpPr>
            <p:nvPr/>
          </p:nvCxnSpPr>
          <p:spPr>
            <a:xfrm flipV="1">
              <a:off x="5280742" y="3707993"/>
              <a:ext cx="1474404" cy="7131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/>
            <p:cNvGrpSpPr/>
            <p:nvPr/>
          </p:nvGrpSpPr>
          <p:grpSpPr>
            <a:xfrm>
              <a:off x="4517006" y="2787893"/>
              <a:ext cx="763736" cy="713115"/>
              <a:chOff x="4146765" y="2638320"/>
              <a:chExt cx="763736" cy="713115"/>
            </a:xfrm>
          </p:grpSpPr>
          <p:sp>
            <p:nvSpPr>
              <p:cNvPr id="13" name="Oval 21"/>
              <p:cNvSpPr/>
              <p:nvPr/>
            </p:nvSpPr>
            <p:spPr>
              <a:xfrm>
                <a:off x="4146765" y="2638320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26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7" name="Group 106"/>
            <p:cNvGrpSpPr/>
            <p:nvPr/>
          </p:nvGrpSpPr>
          <p:grpSpPr>
            <a:xfrm>
              <a:off x="4517006" y="4051320"/>
              <a:ext cx="763736" cy="726345"/>
              <a:chOff x="4236834" y="4382633"/>
              <a:chExt cx="763736" cy="726345"/>
            </a:xfrm>
          </p:grpSpPr>
          <p:sp>
            <p:nvSpPr>
              <p:cNvPr id="15" name="Oval 25"/>
              <p:cNvSpPr/>
              <p:nvPr/>
            </p:nvSpPr>
            <p:spPr>
              <a:xfrm>
                <a:off x="4236834" y="4395863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172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Arrow Connector 22"/>
            <p:cNvCxnSpPr>
              <a:stCxn id="10" idx="6"/>
              <a:endCxn id="172" idx="2"/>
            </p:cNvCxnSpPr>
            <p:nvPr/>
          </p:nvCxnSpPr>
          <p:spPr>
            <a:xfrm>
              <a:off x="7518881" y="3707993"/>
              <a:ext cx="1765705" cy="2321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6842304" y="3501008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0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cxnSp>
        <p:nvCxnSpPr>
          <p:cNvPr id="110" name="직선 연결선 120"/>
          <p:cNvCxnSpPr/>
          <p:nvPr/>
        </p:nvCxnSpPr>
        <p:spPr>
          <a:xfrm flipV="1">
            <a:off x="2434341" y="2908414"/>
            <a:ext cx="2276130" cy="146092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20"/>
          <p:cNvCxnSpPr/>
          <p:nvPr/>
        </p:nvCxnSpPr>
        <p:spPr>
          <a:xfrm>
            <a:off x="1782082" y="2769682"/>
            <a:ext cx="2802769" cy="48981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98" y="2984756"/>
                <a:ext cx="5180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73" y="3460119"/>
                <a:ext cx="51807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9330608" y="3384649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08" y="3384649"/>
                <a:ext cx="7405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9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10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Straight Arrow Connector 22"/>
          <p:cNvCxnSpPr>
            <a:stCxn id="143" idx="6"/>
            <a:endCxn id="172" idx="2"/>
          </p:cNvCxnSpPr>
          <p:nvPr/>
        </p:nvCxnSpPr>
        <p:spPr>
          <a:xfrm>
            <a:off x="7209598" y="3571849"/>
            <a:ext cx="114071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350313" y="3351361"/>
            <a:ext cx="493405" cy="440976"/>
            <a:chOff x="7704348" y="3324546"/>
            <a:chExt cx="493405" cy="440976"/>
          </a:xfrm>
        </p:grpSpPr>
        <p:sp>
          <p:nvSpPr>
            <p:cNvPr id="172" name="Oval 171"/>
            <p:cNvSpPr/>
            <p:nvPr/>
          </p:nvSpPr>
          <p:spPr>
            <a:xfrm>
              <a:off x="7704348" y="3324546"/>
              <a:ext cx="493405" cy="4409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7760655" y="3417039"/>
              <a:ext cx="377417" cy="250923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5270262" y="3571849"/>
            <a:ext cx="3080050" cy="2096738"/>
            <a:chOff x="4517006" y="1386966"/>
            <a:chExt cx="4767580" cy="3390699"/>
          </a:xfrm>
        </p:grpSpPr>
        <p:sp>
          <p:nvSpPr>
            <p:cNvPr id="158" name="Oval 157"/>
            <p:cNvSpPr/>
            <p:nvPr/>
          </p:nvSpPr>
          <p:spPr>
            <a:xfrm>
              <a:off x="6755146" y="3351435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59" name="Straight Arrow Connector 22"/>
            <p:cNvCxnSpPr>
              <a:stCxn id="170" idx="6"/>
              <a:endCxn id="158" idx="2"/>
            </p:cNvCxnSpPr>
            <p:nvPr/>
          </p:nvCxnSpPr>
          <p:spPr>
            <a:xfrm>
              <a:off x="5280742" y="3144451"/>
              <a:ext cx="1474404" cy="5635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26"/>
            <p:cNvCxnSpPr>
              <a:stCxn id="168" idx="6"/>
              <a:endCxn id="158" idx="2"/>
            </p:cNvCxnSpPr>
            <p:nvPr/>
          </p:nvCxnSpPr>
          <p:spPr>
            <a:xfrm flipV="1">
              <a:off x="5280742" y="3707993"/>
              <a:ext cx="1474404" cy="7131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133" y="2758587"/>
                  <a:ext cx="801925" cy="597258"/>
                </a:xfrm>
                <a:prstGeom prst="rect">
                  <a:avLst/>
                </a:prstGeom>
                <a:blipFill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065" y="3527311"/>
                  <a:ext cx="801925" cy="597258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4" name="Group 163"/>
            <p:cNvGrpSpPr/>
            <p:nvPr/>
          </p:nvGrpSpPr>
          <p:grpSpPr>
            <a:xfrm>
              <a:off x="4517006" y="2787893"/>
              <a:ext cx="763736" cy="713115"/>
              <a:chOff x="4146765" y="2638320"/>
              <a:chExt cx="763736" cy="713115"/>
            </a:xfrm>
          </p:grpSpPr>
          <p:sp>
            <p:nvSpPr>
              <p:cNvPr id="170" name="Oval 21"/>
              <p:cNvSpPr/>
              <p:nvPr/>
            </p:nvSpPr>
            <p:spPr>
              <a:xfrm>
                <a:off x="4146765" y="2638320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Rectangle 170"/>
                  <p:cNvSpPr/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1" name="Rectangle 1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5402" y="2664032"/>
                    <a:ext cx="536481" cy="59725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5263"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5" name="Group 164"/>
            <p:cNvGrpSpPr/>
            <p:nvPr/>
          </p:nvGrpSpPr>
          <p:grpSpPr>
            <a:xfrm>
              <a:off x="4517006" y="4051320"/>
              <a:ext cx="763736" cy="726345"/>
              <a:chOff x="4236834" y="4382633"/>
              <a:chExt cx="763736" cy="726345"/>
            </a:xfrm>
          </p:grpSpPr>
          <p:sp>
            <p:nvSpPr>
              <p:cNvPr id="168" name="Oval 25"/>
              <p:cNvSpPr/>
              <p:nvPr/>
            </p:nvSpPr>
            <p:spPr>
              <a:xfrm>
                <a:off x="4236834" y="4395863"/>
                <a:ext cx="763736" cy="71311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27543" y="4382633"/>
                    <a:ext cx="542956" cy="59725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5172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6" name="Straight Arrow Connector 22"/>
            <p:cNvCxnSpPr>
              <a:stCxn id="158" idx="6"/>
              <a:endCxn id="172" idx="2"/>
            </p:cNvCxnSpPr>
            <p:nvPr/>
          </p:nvCxnSpPr>
          <p:spPr>
            <a:xfrm flipV="1">
              <a:off x="7518881" y="1386966"/>
              <a:ext cx="1765705" cy="23210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Freeform 166"/>
            <p:cNvSpPr/>
            <p:nvPr/>
          </p:nvSpPr>
          <p:spPr>
            <a:xfrm>
              <a:off x="6842304" y="3501008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0" name="Straight Arrow Connector 22"/>
          <p:cNvCxnSpPr/>
          <p:nvPr/>
        </p:nvCxnSpPr>
        <p:spPr>
          <a:xfrm>
            <a:off x="8843718" y="3569315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16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5763668" y="2523479"/>
            <a:ext cx="2126853" cy="1489344"/>
            <a:chOff x="5280743" y="4333670"/>
            <a:chExt cx="3292135" cy="2408464"/>
          </a:xfrm>
        </p:grpSpPr>
        <p:sp>
          <p:nvSpPr>
            <p:cNvPr id="10" name="Oval 9"/>
            <p:cNvSpPr/>
            <p:nvPr/>
          </p:nvSpPr>
          <p:spPr>
            <a:xfrm>
              <a:off x="6755146" y="4333670"/>
              <a:ext cx="763735" cy="71311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Arrow Connector 22"/>
            <p:cNvCxnSpPr>
              <a:stCxn id="155" idx="6"/>
              <a:endCxn id="10" idx="2"/>
            </p:cNvCxnSpPr>
            <p:nvPr/>
          </p:nvCxnSpPr>
          <p:spPr>
            <a:xfrm flipV="1">
              <a:off x="5280743" y="4690228"/>
              <a:ext cx="1474403" cy="7752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6"/>
            <p:cNvCxnSpPr>
              <a:stCxn id="153" idx="6"/>
              <a:endCxn id="10" idx="2"/>
            </p:cNvCxnSpPr>
            <p:nvPr/>
          </p:nvCxnSpPr>
          <p:spPr>
            <a:xfrm flipV="1">
              <a:off x="5280743" y="4690228"/>
              <a:ext cx="1474403" cy="20519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2"/>
            <p:cNvCxnSpPr>
              <a:stCxn id="10" idx="6"/>
              <a:endCxn id="172" idx="2"/>
            </p:cNvCxnSpPr>
            <p:nvPr/>
          </p:nvCxnSpPr>
          <p:spPr>
            <a:xfrm>
              <a:off x="7518881" y="4690228"/>
              <a:ext cx="1053997" cy="13255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6842304" y="4483244"/>
              <a:ext cx="584200" cy="405775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Oval 142"/>
          <p:cNvSpPr/>
          <p:nvPr/>
        </p:nvSpPr>
        <p:spPr>
          <a:xfrm>
            <a:off x="6716193" y="3351361"/>
            <a:ext cx="493405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4" name="Straight Arrow Connector 22"/>
          <p:cNvCxnSpPr>
            <a:stCxn id="155" idx="6"/>
            <a:endCxn id="143" idx="2"/>
          </p:cNvCxnSpPr>
          <p:nvPr/>
        </p:nvCxnSpPr>
        <p:spPr>
          <a:xfrm>
            <a:off x="5763668" y="3223367"/>
            <a:ext cx="952525" cy="3484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26"/>
          <p:cNvCxnSpPr>
            <a:stCxn id="153" idx="6"/>
            <a:endCxn id="143" idx="2"/>
          </p:cNvCxnSpPr>
          <p:nvPr/>
        </p:nvCxnSpPr>
        <p:spPr>
          <a:xfrm flipV="1">
            <a:off x="5763668" y="3571849"/>
            <a:ext cx="952525" cy="4409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8867442" y="3402730"/>
                <a:ext cx="740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442" y="3402730"/>
                <a:ext cx="74051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270263" y="3002878"/>
            <a:ext cx="493405" cy="440976"/>
            <a:chOff x="4146765" y="2638320"/>
            <a:chExt cx="763736" cy="713115"/>
          </a:xfrm>
        </p:grpSpPr>
        <p:sp>
          <p:nvSpPr>
            <p:cNvPr id="155" name="Oval 21"/>
            <p:cNvSpPr/>
            <p:nvPr/>
          </p:nvSpPr>
          <p:spPr>
            <a:xfrm>
              <a:off x="4146765" y="2638320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/>
                <p:cNvSpPr/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402" y="2664032"/>
                  <a:ext cx="536481" cy="597259"/>
                </a:xfrm>
                <a:prstGeom prst="rect">
                  <a:avLst/>
                </a:prstGeom>
                <a:blipFill>
                  <a:blip r:embed="rId3"/>
                  <a:stretch>
                    <a:fillRect r="-5263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5270263" y="3784156"/>
            <a:ext cx="493405" cy="449157"/>
            <a:chOff x="4236834" y="4382633"/>
            <a:chExt cx="763736" cy="726345"/>
          </a:xfrm>
        </p:grpSpPr>
        <p:sp>
          <p:nvSpPr>
            <p:cNvPr id="153" name="Oval 25"/>
            <p:cNvSpPr/>
            <p:nvPr/>
          </p:nvSpPr>
          <p:spPr>
            <a:xfrm>
              <a:off x="4236834" y="4395863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543" y="4382633"/>
                  <a:ext cx="542956" cy="597258"/>
                </a:xfrm>
                <a:prstGeom prst="rect">
                  <a:avLst/>
                </a:prstGeom>
                <a:blipFill>
                  <a:blip r:embed="rId4"/>
                  <a:stretch>
                    <a:fillRect r="-5172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1" name="Straight Arrow Connector 22"/>
          <p:cNvCxnSpPr>
            <a:stCxn id="143" idx="6"/>
            <a:endCxn id="172" idx="2"/>
          </p:cNvCxnSpPr>
          <p:nvPr/>
        </p:nvCxnSpPr>
        <p:spPr>
          <a:xfrm flipV="1">
            <a:off x="7209598" y="3563667"/>
            <a:ext cx="680923" cy="81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6772500" y="3443855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890521" y="3343179"/>
            <a:ext cx="493405" cy="440976"/>
            <a:chOff x="7244556" y="3316364"/>
            <a:chExt cx="493405" cy="440976"/>
          </a:xfrm>
        </p:grpSpPr>
        <p:sp>
          <p:nvSpPr>
            <p:cNvPr id="172" name="Oval 171"/>
            <p:cNvSpPr/>
            <p:nvPr/>
          </p:nvSpPr>
          <p:spPr>
            <a:xfrm>
              <a:off x="7244556" y="3316364"/>
              <a:ext cx="493405" cy="44097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7300863" y="3408857"/>
              <a:ext cx="377417" cy="250923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Oval 157"/>
          <p:cNvSpPr/>
          <p:nvPr/>
        </p:nvSpPr>
        <p:spPr>
          <a:xfrm>
            <a:off x="6716191" y="4179240"/>
            <a:ext cx="493404" cy="4409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59" name="Straight Arrow Connector 22"/>
          <p:cNvCxnSpPr>
            <a:stCxn id="155" idx="6"/>
            <a:endCxn id="158" idx="2"/>
          </p:cNvCxnSpPr>
          <p:nvPr/>
        </p:nvCxnSpPr>
        <p:spPr>
          <a:xfrm>
            <a:off x="5763667" y="3223366"/>
            <a:ext cx="952524" cy="11763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26"/>
          <p:cNvCxnSpPr>
            <a:stCxn id="153" idx="6"/>
            <a:endCxn id="158" idx="2"/>
          </p:cNvCxnSpPr>
          <p:nvPr/>
        </p:nvCxnSpPr>
        <p:spPr>
          <a:xfrm>
            <a:off x="5763667" y="4012824"/>
            <a:ext cx="952524" cy="38690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22"/>
          <p:cNvCxnSpPr>
            <a:stCxn id="158" idx="6"/>
            <a:endCxn id="172" idx="2"/>
          </p:cNvCxnSpPr>
          <p:nvPr/>
        </p:nvCxnSpPr>
        <p:spPr>
          <a:xfrm flipV="1">
            <a:off x="7209596" y="3563668"/>
            <a:ext cx="680925" cy="8360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Freeform 166"/>
          <p:cNvSpPr/>
          <p:nvPr/>
        </p:nvSpPr>
        <p:spPr>
          <a:xfrm>
            <a:off x="6772500" y="4271734"/>
            <a:ext cx="377417" cy="250923"/>
          </a:xfrm>
          <a:custGeom>
            <a:avLst/>
            <a:gdLst>
              <a:gd name="connsiteX0" fmla="*/ 584200 w 584200"/>
              <a:gd name="connsiteY0" fmla="*/ 0 h 406400"/>
              <a:gd name="connsiteX1" fmla="*/ 365760 w 584200"/>
              <a:gd name="connsiteY1" fmla="*/ 50800 h 406400"/>
              <a:gd name="connsiteX2" fmla="*/ 289560 w 584200"/>
              <a:gd name="connsiteY2" fmla="*/ 228600 h 406400"/>
              <a:gd name="connsiteX3" fmla="*/ 198120 w 584200"/>
              <a:gd name="connsiteY3" fmla="*/ 375920 h 406400"/>
              <a:gd name="connsiteX4" fmla="*/ 0 w 5842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200" h="406400">
                <a:moveTo>
                  <a:pt x="584200" y="0"/>
                </a:moveTo>
                <a:cubicBezTo>
                  <a:pt x="499533" y="6350"/>
                  <a:pt x="414866" y="12700"/>
                  <a:pt x="365760" y="50800"/>
                </a:cubicBezTo>
                <a:cubicBezTo>
                  <a:pt x="316654" y="88900"/>
                  <a:pt x="317500" y="174413"/>
                  <a:pt x="289560" y="228600"/>
                </a:cubicBezTo>
                <a:cubicBezTo>
                  <a:pt x="261620" y="282787"/>
                  <a:pt x="246380" y="346287"/>
                  <a:pt x="198120" y="375920"/>
                </a:cubicBezTo>
                <a:cubicBezTo>
                  <a:pt x="149860" y="405553"/>
                  <a:pt x="74930" y="405976"/>
                  <a:pt x="0" y="406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22"/>
          <p:cNvCxnSpPr/>
          <p:nvPr/>
        </p:nvCxnSpPr>
        <p:spPr>
          <a:xfrm>
            <a:off x="8380552" y="3587396"/>
            <a:ext cx="56465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그룹 7"/>
          <p:cNvGrpSpPr/>
          <p:nvPr/>
        </p:nvGrpSpPr>
        <p:grpSpPr>
          <a:xfrm>
            <a:off x="2186523" y="2293813"/>
            <a:ext cx="2160240" cy="2160240"/>
            <a:chOff x="837680" y="1736812"/>
            <a:chExt cx="1836204" cy="1836204"/>
          </a:xfrm>
        </p:grpSpPr>
        <p:cxnSp>
          <p:nvCxnSpPr>
            <p:cNvPr id="112" name="직선 화살표 연결선 3"/>
            <p:cNvCxnSpPr/>
            <p:nvPr/>
          </p:nvCxnSpPr>
          <p:spPr>
            <a:xfrm flipV="1">
              <a:off x="899592" y="1736812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4"/>
            <p:cNvCxnSpPr/>
            <p:nvPr/>
          </p:nvCxnSpPr>
          <p:spPr>
            <a:xfrm rot="5400000" flipV="1">
              <a:off x="1755782" y="2582906"/>
              <a:ext cx="0" cy="183620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타원 8"/>
          <p:cNvSpPr/>
          <p:nvPr/>
        </p:nvSpPr>
        <p:spPr>
          <a:xfrm>
            <a:off x="3009091" y="30138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타원 9"/>
          <p:cNvSpPr/>
          <p:nvPr/>
        </p:nvSpPr>
        <p:spPr>
          <a:xfrm>
            <a:off x="3261119" y="3166293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타원 10"/>
          <p:cNvSpPr/>
          <p:nvPr/>
        </p:nvSpPr>
        <p:spPr>
          <a:xfrm>
            <a:off x="3513147" y="322991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타원 11"/>
          <p:cNvSpPr/>
          <p:nvPr/>
        </p:nvSpPr>
        <p:spPr>
          <a:xfrm>
            <a:off x="3135889" y="3380287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타원 12"/>
          <p:cNvSpPr/>
          <p:nvPr/>
        </p:nvSpPr>
        <p:spPr>
          <a:xfrm>
            <a:off x="3207113" y="3625961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타원 13"/>
          <p:cNvSpPr/>
          <p:nvPr/>
        </p:nvSpPr>
        <p:spPr>
          <a:xfrm>
            <a:off x="2714570" y="31579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타원 14"/>
          <p:cNvSpPr/>
          <p:nvPr/>
        </p:nvSpPr>
        <p:spPr>
          <a:xfrm>
            <a:off x="2911501" y="3361226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타원 16"/>
          <p:cNvSpPr/>
          <p:nvPr/>
        </p:nvSpPr>
        <p:spPr>
          <a:xfrm>
            <a:off x="2502367" y="3020322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곱셈 기호 22"/>
          <p:cNvSpPr/>
          <p:nvPr/>
        </p:nvSpPr>
        <p:spPr>
          <a:xfrm>
            <a:off x="2757063" y="380598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곱셈 기호 23"/>
          <p:cNvSpPr/>
          <p:nvPr/>
        </p:nvSpPr>
        <p:spPr>
          <a:xfrm>
            <a:off x="3998213" y="275737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곱셈 기호 24"/>
          <p:cNvSpPr/>
          <p:nvPr/>
        </p:nvSpPr>
        <p:spPr>
          <a:xfrm>
            <a:off x="3061863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곱셈 기호 25"/>
          <p:cNvSpPr/>
          <p:nvPr/>
        </p:nvSpPr>
        <p:spPr>
          <a:xfrm>
            <a:off x="3214263" y="384198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26"/>
          <p:cNvSpPr/>
          <p:nvPr/>
        </p:nvSpPr>
        <p:spPr>
          <a:xfrm>
            <a:off x="3332358" y="2792738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곱셈 기호 27"/>
          <p:cNvSpPr/>
          <p:nvPr/>
        </p:nvSpPr>
        <p:spPr>
          <a:xfrm>
            <a:off x="2667053" y="35719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곱셈 기호 28"/>
          <p:cNvSpPr/>
          <p:nvPr/>
        </p:nvSpPr>
        <p:spPr>
          <a:xfrm>
            <a:off x="2397023" y="348194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곱셈 기호 29"/>
          <p:cNvSpPr/>
          <p:nvPr/>
        </p:nvSpPr>
        <p:spPr>
          <a:xfrm>
            <a:off x="2361019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곱셈 기호 30"/>
          <p:cNvSpPr/>
          <p:nvPr/>
        </p:nvSpPr>
        <p:spPr>
          <a:xfrm>
            <a:off x="2361019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곱셈 기호 31"/>
          <p:cNvSpPr/>
          <p:nvPr/>
        </p:nvSpPr>
        <p:spPr>
          <a:xfrm>
            <a:off x="2649051" y="405800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곱셈 기호 33"/>
          <p:cNvSpPr/>
          <p:nvPr/>
        </p:nvSpPr>
        <p:spPr>
          <a:xfrm>
            <a:off x="2289011" y="3193913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곱셈 기호 34"/>
          <p:cNvSpPr/>
          <p:nvPr/>
        </p:nvSpPr>
        <p:spPr>
          <a:xfrm>
            <a:off x="3585155" y="402200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곱셈 기호 35"/>
          <p:cNvSpPr/>
          <p:nvPr/>
        </p:nvSpPr>
        <p:spPr>
          <a:xfrm>
            <a:off x="3873187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곱셈 기호 36"/>
          <p:cNvSpPr/>
          <p:nvPr/>
        </p:nvSpPr>
        <p:spPr>
          <a:xfrm>
            <a:off x="4125215" y="351794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곱셈 기호 37"/>
          <p:cNvSpPr/>
          <p:nvPr/>
        </p:nvSpPr>
        <p:spPr>
          <a:xfrm>
            <a:off x="3585155" y="376997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곱셈 기호 38"/>
          <p:cNvSpPr/>
          <p:nvPr/>
        </p:nvSpPr>
        <p:spPr>
          <a:xfrm>
            <a:off x="2289011" y="2725861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곱셈 기호 39"/>
          <p:cNvSpPr/>
          <p:nvPr/>
        </p:nvSpPr>
        <p:spPr>
          <a:xfrm>
            <a:off x="2629581" y="2671855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곱셈 기호 40"/>
          <p:cNvSpPr/>
          <p:nvPr/>
        </p:nvSpPr>
        <p:spPr>
          <a:xfrm>
            <a:off x="2469031" y="2437829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직선 연결선 120"/>
          <p:cNvCxnSpPr/>
          <p:nvPr/>
        </p:nvCxnSpPr>
        <p:spPr>
          <a:xfrm>
            <a:off x="1855991" y="2443367"/>
            <a:ext cx="1799634" cy="202937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1895428" y="3104797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77" name="Rectangle 176"/>
          <p:cNvSpPr/>
          <p:nvPr/>
        </p:nvSpPr>
        <p:spPr>
          <a:xfrm>
            <a:off x="3079255" y="4343001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cxnSp>
        <p:nvCxnSpPr>
          <p:cNvPr id="178" name="직선 연결선 120"/>
          <p:cNvCxnSpPr/>
          <p:nvPr/>
        </p:nvCxnSpPr>
        <p:spPr>
          <a:xfrm flipV="1">
            <a:off x="2434341" y="2908414"/>
            <a:ext cx="2276130" cy="146092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20"/>
          <p:cNvCxnSpPr/>
          <p:nvPr/>
        </p:nvCxnSpPr>
        <p:spPr>
          <a:xfrm>
            <a:off x="1782082" y="2769682"/>
            <a:ext cx="2802769" cy="48981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곱셈 기호 26"/>
          <p:cNvSpPr/>
          <p:nvPr/>
        </p:nvSpPr>
        <p:spPr>
          <a:xfrm>
            <a:off x="2912385" y="2680856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타원 10"/>
          <p:cNvSpPr/>
          <p:nvPr/>
        </p:nvSpPr>
        <p:spPr>
          <a:xfrm>
            <a:off x="3806703" y="3212809"/>
            <a:ext cx="144016" cy="144016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곱셈 기호 23"/>
          <p:cNvSpPr/>
          <p:nvPr/>
        </p:nvSpPr>
        <p:spPr>
          <a:xfrm>
            <a:off x="3649588" y="2799657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곱셈 기호 36"/>
          <p:cNvSpPr/>
          <p:nvPr/>
        </p:nvSpPr>
        <p:spPr>
          <a:xfrm>
            <a:off x="3261982" y="2492000"/>
            <a:ext cx="216024" cy="21602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 bwMode="auto">
          <a:xfrm>
            <a:off x="6384032" y="4725286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MLP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33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62466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 bwMode="auto">
          <a:xfrm>
            <a:off x="214825" y="1249680"/>
            <a:ext cx="11977175" cy="51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76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1761881"/>
            <a:ext cx="5399890" cy="3793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3414" y="5957054"/>
            <a:ext cx="6075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 modern MLP (including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ReLU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softmax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) for classification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3" y="1885950"/>
            <a:ext cx="4707927" cy="33534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9253" y="5957054"/>
            <a:ext cx="237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86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57" y="1178843"/>
            <a:ext cx="2847914" cy="19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2" descr="화살표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5405126" y="2701045"/>
            <a:ext cx="914267" cy="1902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213769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37705" r="53464" b="30214"/>
          <a:stretch/>
        </p:blipFill>
        <p:spPr bwMode="auto">
          <a:xfrm>
            <a:off x="2438697" y="1470136"/>
            <a:ext cx="2459224" cy="198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2153394" y="1013410"/>
            <a:ext cx="297076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36970" r="55766" b="26751"/>
          <a:stretch/>
        </p:blipFill>
        <p:spPr bwMode="auto">
          <a:xfrm>
            <a:off x="7042505" y="1501847"/>
            <a:ext cx="2453920" cy="224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3" t="29984" r="12884" b="64409"/>
          <a:stretch/>
        </p:blipFill>
        <p:spPr bwMode="auto">
          <a:xfrm>
            <a:off x="7578205" y="1241536"/>
            <a:ext cx="1412744" cy="34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H="1">
            <a:off x="2149513" y="1165336"/>
            <a:ext cx="2764600" cy="27436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57425" y="1165336"/>
            <a:ext cx="2885765" cy="2667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7" t="69894" r="2454" b="23289"/>
          <a:stretch/>
        </p:blipFill>
        <p:spPr bwMode="auto">
          <a:xfrm>
            <a:off x="8541185" y="3679936"/>
            <a:ext cx="1869640" cy="42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>
          <a:xfrm>
            <a:off x="6754265" y="1012936"/>
            <a:ext cx="2970760" cy="289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976725" y="4751682"/>
            <a:ext cx="365760" cy="365760"/>
            <a:chOff x="516928" y="4869426"/>
            <a:chExt cx="365760" cy="365760"/>
          </a:xfrm>
        </p:grpSpPr>
        <p:sp>
          <p:nvSpPr>
            <p:cNvPr id="23" name="Oval 2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2602797" y="4747696"/>
            <a:ext cx="365760" cy="365760"/>
            <a:chOff x="516928" y="4869426"/>
            <a:chExt cx="365760" cy="365760"/>
          </a:xfrm>
        </p:grpSpPr>
        <p:sp>
          <p:nvSpPr>
            <p:cNvPr id="28" name="Oval 2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228869" y="4743710"/>
            <a:ext cx="365760" cy="365760"/>
            <a:chOff x="516928" y="4869426"/>
            <a:chExt cx="365760" cy="365760"/>
          </a:xfrm>
        </p:grpSpPr>
        <p:sp>
          <p:nvSpPr>
            <p:cNvPr id="33" name="Oval 3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3854941" y="4739724"/>
            <a:ext cx="365760" cy="365760"/>
            <a:chOff x="516928" y="4869426"/>
            <a:chExt cx="365760" cy="365760"/>
          </a:xfrm>
        </p:grpSpPr>
        <p:sp>
          <p:nvSpPr>
            <p:cNvPr id="38" name="Oval 3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481013" y="4735738"/>
            <a:ext cx="365760" cy="365760"/>
            <a:chOff x="516928" y="4869426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107085" y="4731752"/>
            <a:ext cx="365760" cy="365760"/>
            <a:chOff x="516928" y="4869426"/>
            <a:chExt cx="365760" cy="365760"/>
          </a:xfrm>
        </p:grpSpPr>
        <p:sp>
          <p:nvSpPr>
            <p:cNvPr id="48" name="Oval 4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5733157" y="4727766"/>
            <a:ext cx="365760" cy="365760"/>
            <a:chOff x="516928" y="4869426"/>
            <a:chExt cx="365760" cy="365760"/>
          </a:xfrm>
        </p:grpSpPr>
        <p:sp>
          <p:nvSpPr>
            <p:cNvPr id="53" name="Oval 5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3117" y="4723780"/>
            <a:ext cx="365760" cy="365760"/>
            <a:chOff x="516928" y="4869426"/>
            <a:chExt cx="365760" cy="365760"/>
          </a:xfrm>
        </p:grpSpPr>
        <p:sp>
          <p:nvSpPr>
            <p:cNvPr id="58" name="Oval 5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940517" y="4719794"/>
            <a:ext cx="365760" cy="365760"/>
            <a:chOff x="516928" y="4869426"/>
            <a:chExt cx="365760" cy="365760"/>
          </a:xfrm>
        </p:grpSpPr>
        <p:sp>
          <p:nvSpPr>
            <p:cNvPr id="63" name="Oval 6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7506197" y="4715808"/>
            <a:ext cx="365760" cy="365760"/>
            <a:chOff x="516928" y="4869426"/>
            <a:chExt cx="365760" cy="365760"/>
          </a:xfrm>
        </p:grpSpPr>
        <p:sp>
          <p:nvSpPr>
            <p:cNvPr id="68" name="Oval 6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8100277" y="4711822"/>
            <a:ext cx="365760" cy="365760"/>
            <a:chOff x="516928" y="4869426"/>
            <a:chExt cx="365760" cy="365760"/>
          </a:xfrm>
        </p:grpSpPr>
        <p:sp>
          <p:nvSpPr>
            <p:cNvPr id="73" name="Oval 7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>
            <a:off x="8717077" y="4707836"/>
            <a:ext cx="365760" cy="365760"/>
            <a:chOff x="516928" y="4869426"/>
            <a:chExt cx="365760" cy="365760"/>
          </a:xfrm>
        </p:grpSpPr>
        <p:sp>
          <p:nvSpPr>
            <p:cNvPr id="78" name="Oval 7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9333877" y="4703850"/>
            <a:ext cx="365760" cy="365760"/>
            <a:chOff x="516928" y="4869426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8462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 (DNN)</a:t>
            </a:r>
          </a:p>
        </p:txBody>
      </p:sp>
      <p:pic>
        <p:nvPicPr>
          <p:cNvPr id="4" name="Picture 3" descr="vanishing gradie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53" y="4131171"/>
            <a:ext cx="8515350" cy="15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268143" y="5546551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00591" y="5742830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0070C0"/>
                </a:solidFill>
                <a:latin typeface="+mj-ea"/>
                <a:ea typeface="+mj-ea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9354744" y="5402535"/>
            <a:ext cx="1266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dirty="0">
                <a:solidFill>
                  <a:srgbClr val="FFC000"/>
                </a:solidFill>
                <a:latin typeface="+mj-ea"/>
                <a:ea typeface="+mj-ea"/>
                <a:cs typeface="Arial" panose="020B0604020202020204" pitchFamily="34" charset="0"/>
              </a:rPr>
              <a:t>output layer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976725" y="4751682"/>
            <a:ext cx="365760" cy="365760"/>
            <a:chOff x="516928" y="4869426"/>
            <a:chExt cx="365760" cy="365760"/>
          </a:xfrm>
        </p:grpSpPr>
        <p:sp>
          <p:nvSpPr>
            <p:cNvPr id="23" name="Oval 2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2602797" y="4747696"/>
            <a:ext cx="365760" cy="365760"/>
            <a:chOff x="516928" y="4869426"/>
            <a:chExt cx="365760" cy="365760"/>
          </a:xfrm>
        </p:grpSpPr>
        <p:sp>
          <p:nvSpPr>
            <p:cNvPr id="28" name="Oval 2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3228869" y="4743710"/>
            <a:ext cx="365760" cy="365760"/>
            <a:chOff x="516928" y="4869426"/>
            <a:chExt cx="365760" cy="365760"/>
          </a:xfrm>
        </p:grpSpPr>
        <p:sp>
          <p:nvSpPr>
            <p:cNvPr id="33" name="Oval 3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3854941" y="4739724"/>
            <a:ext cx="365760" cy="365760"/>
            <a:chOff x="516928" y="4869426"/>
            <a:chExt cx="365760" cy="365760"/>
          </a:xfrm>
        </p:grpSpPr>
        <p:sp>
          <p:nvSpPr>
            <p:cNvPr id="38" name="Oval 3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/>
          <p:cNvGrpSpPr/>
          <p:nvPr/>
        </p:nvGrpSpPr>
        <p:grpSpPr>
          <a:xfrm>
            <a:off x="4481013" y="4735738"/>
            <a:ext cx="365760" cy="365760"/>
            <a:chOff x="516928" y="4869426"/>
            <a:chExt cx="365760" cy="365760"/>
          </a:xfrm>
        </p:grpSpPr>
        <p:sp>
          <p:nvSpPr>
            <p:cNvPr id="43" name="Oval 4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107085" y="4731752"/>
            <a:ext cx="365760" cy="365760"/>
            <a:chOff x="516928" y="4869426"/>
            <a:chExt cx="365760" cy="365760"/>
          </a:xfrm>
        </p:grpSpPr>
        <p:sp>
          <p:nvSpPr>
            <p:cNvPr id="48" name="Oval 4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5733157" y="4727766"/>
            <a:ext cx="365760" cy="365760"/>
            <a:chOff x="516928" y="4869426"/>
            <a:chExt cx="365760" cy="365760"/>
          </a:xfrm>
        </p:grpSpPr>
        <p:sp>
          <p:nvSpPr>
            <p:cNvPr id="53" name="Oval 5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6283117" y="4723780"/>
            <a:ext cx="365760" cy="365760"/>
            <a:chOff x="516928" y="4869426"/>
            <a:chExt cx="365760" cy="365760"/>
          </a:xfrm>
        </p:grpSpPr>
        <p:sp>
          <p:nvSpPr>
            <p:cNvPr id="58" name="Oval 5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6940517" y="4719794"/>
            <a:ext cx="365760" cy="365760"/>
            <a:chOff x="516928" y="4869426"/>
            <a:chExt cx="365760" cy="365760"/>
          </a:xfrm>
        </p:grpSpPr>
        <p:sp>
          <p:nvSpPr>
            <p:cNvPr id="63" name="Oval 6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7506197" y="4715808"/>
            <a:ext cx="365760" cy="365760"/>
            <a:chOff x="516928" y="4869426"/>
            <a:chExt cx="365760" cy="365760"/>
          </a:xfrm>
        </p:grpSpPr>
        <p:sp>
          <p:nvSpPr>
            <p:cNvPr id="68" name="Oval 6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8100277" y="4711822"/>
            <a:ext cx="365760" cy="365760"/>
            <a:chOff x="516928" y="4869426"/>
            <a:chExt cx="365760" cy="365760"/>
          </a:xfrm>
        </p:grpSpPr>
        <p:sp>
          <p:nvSpPr>
            <p:cNvPr id="73" name="Oval 7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>
            <a:off x="8717077" y="4707836"/>
            <a:ext cx="365760" cy="365760"/>
            <a:chOff x="516928" y="4869426"/>
            <a:chExt cx="365760" cy="365760"/>
          </a:xfrm>
        </p:grpSpPr>
        <p:sp>
          <p:nvSpPr>
            <p:cNvPr id="78" name="Oval 77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9333877" y="4703850"/>
            <a:ext cx="365760" cy="365760"/>
            <a:chOff x="516928" y="4869426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516928" y="4869426"/>
              <a:ext cx="365760" cy="3657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77818" y="4953000"/>
              <a:ext cx="211791" cy="169726"/>
              <a:chOff x="-1447800" y="3810000"/>
              <a:chExt cx="906780" cy="5334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-914400" y="3810000"/>
                <a:ext cx="373380" cy="533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47800" y="4343400"/>
                <a:ext cx="533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Picture 93" descr="vanishing gradien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563" t="15265"/>
          <a:stretch/>
        </p:blipFill>
        <p:spPr bwMode="auto">
          <a:xfrm flipH="1">
            <a:off x="10073747" y="4379090"/>
            <a:ext cx="462957" cy="132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10096544" y="4528008"/>
            <a:ext cx="228600" cy="762000"/>
          </a:xfrm>
          <a:prstGeom prst="rect">
            <a:avLst/>
          </a:prstGeom>
          <a:solidFill>
            <a:srgbClr val="45ACD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Box 9"/>
          <p:cNvSpPr txBox="1"/>
          <p:nvPr/>
        </p:nvSpPr>
        <p:spPr>
          <a:xfrm rot="16200000">
            <a:off x="9852093" y="4748258"/>
            <a:ext cx="717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bg1"/>
                </a:solidFill>
              </a:rPr>
              <a:t>softmax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TextBox 5"/>
          <p:cNvSpPr txBox="1"/>
          <p:nvPr/>
        </p:nvSpPr>
        <p:spPr>
          <a:xfrm>
            <a:off x="4236762" y="932601"/>
            <a:ext cx="299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98" name="Picture 97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t="55659" r="52313" b="32878"/>
          <a:stretch/>
        </p:blipFill>
        <p:spPr bwMode="auto">
          <a:xfrm>
            <a:off x="4230512" y="1355478"/>
            <a:ext cx="3507912" cy="7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11"/>
          <p:cNvSpPr txBox="1"/>
          <p:nvPr/>
        </p:nvSpPr>
        <p:spPr>
          <a:xfrm>
            <a:off x="4311110" y="2156431"/>
            <a:ext cx="189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ex) </a:t>
            </a:r>
          </a:p>
        </p:txBody>
      </p:sp>
      <p:sp>
        <p:nvSpPr>
          <p:cNvPr id="100" name="Oval 99"/>
          <p:cNvSpPr/>
          <p:nvPr/>
        </p:nvSpPr>
        <p:spPr>
          <a:xfrm>
            <a:off x="4907676" y="23410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1" name="Oval 100"/>
          <p:cNvSpPr/>
          <p:nvPr/>
        </p:nvSpPr>
        <p:spPr>
          <a:xfrm>
            <a:off x="4916669" y="29506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2" name="Oval 101"/>
          <p:cNvSpPr/>
          <p:nvPr/>
        </p:nvSpPr>
        <p:spPr>
          <a:xfrm>
            <a:off x="4925662" y="356029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3" name="Oval 102"/>
          <p:cNvSpPr/>
          <p:nvPr/>
        </p:nvSpPr>
        <p:spPr>
          <a:xfrm>
            <a:off x="6510810" y="23524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4" name="Oval 103"/>
          <p:cNvSpPr/>
          <p:nvPr/>
        </p:nvSpPr>
        <p:spPr>
          <a:xfrm>
            <a:off x="6519803" y="29620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sp>
        <p:nvSpPr>
          <p:cNvPr id="105" name="Oval 104"/>
          <p:cNvSpPr/>
          <p:nvPr/>
        </p:nvSpPr>
        <p:spPr>
          <a:xfrm>
            <a:off x="6528796" y="3571657"/>
            <a:ext cx="445273" cy="42287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</p:txBody>
      </p:sp>
      <p:cxnSp>
        <p:nvCxnSpPr>
          <p:cNvPr id="106" name="Straight Arrow Connector 105"/>
          <p:cNvCxnSpPr>
            <a:stCxn id="100" idx="6"/>
            <a:endCxn id="103" idx="2"/>
          </p:cNvCxnSpPr>
          <p:nvPr/>
        </p:nvCxnSpPr>
        <p:spPr>
          <a:xfrm>
            <a:off x="5352949" y="2552536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386613" y="3148963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6612" y="3751070"/>
            <a:ext cx="1157861" cy="1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 rot="16200000">
            <a:off x="5116481" y="3017738"/>
            <a:ext cx="1604299" cy="304800"/>
          </a:xfrm>
          <a:prstGeom prst="rect">
            <a:avLst/>
          </a:prstGeom>
          <a:solidFill>
            <a:srgbClr val="45ACD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10" name="TextBox 21"/>
          <p:cNvSpPr txBox="1"/>
          <p:nvPr/>
        </p:nvSpPr>
        <p:spPr>
          <a:xfrm>
            <a:off x="4907676" y="238297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2.0</a:t>
            </a:r>
          </a:p>
        </p:txBody>
      </p:sp>
      <p:sp>
        <p:nvSpPr>
          <p:cNvPr id="111" name="TextBox 126"/>
          <p:cNvSpPr txBox="1"/>
          <p:nvPr/>
        </p:nvSpPr>
        <p:spPr>
          <a:xfrm>
            <a:off x="4907676" y="296985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1.0</a:t>
            </a:r>
          </a:p>
        </p:txBody>
      </p:sp>
      <p:sp>
        <p:nvSpPr>
          <p:cNvPr id="112" name="TextBox 127"/>
          <p:cNvSpPr txBox="1"/>
          <p:nvPr/>
        </p:nvSpPr>
        <p:spPr>
          <a:xfrm>
            <a:off x="4907676" y="355673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0.1</a:t>
            </a:r>
          </a:p>
        </p:txBody>
      </p:sp>
      <p:sp>
        <p:nvSpPr>
          <p:cNvPr id="113" name="TextBox 128"/>
          <p:cNvSpPr txBox="1"/>
          <p:nvPr/>
        </p:nvSpPr>
        <p:spPr>
          <a:xfrm>
            <a:off x="6507876" y="238865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0.7</a:t>
            </a:r>
          </a:p>
        </p:txBody>
      </p:sp>
      <p:sp>
        <p:nvSpPr>
          <p:cNvPr id="114" name="TextBox 129"/>
          <p:cNvSpPr txBox="1"/>
          <p:nvPr/>
        </p:nvSpPr>
        <p:spPr>
          <a:xfrm>
            <a:off x="6507876" y="297553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0.2</a:t>
            </a:r>
          </a:p>
        </p:txBody>
      </p:sp>
      <p:sp>
        <p:nvSpPr>
          <p:cNvPr id="115" name="TextBox 130"/>
          <p:cNvSpPr txBox="1"/>
          <p:nvPr/>
        </p:nvSpPr>
        <p:spPr>
          <a:xfrm>
            <a:off x="6507876" y="3562414"/>
            <a:ext cx="542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077378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B2F12-AF1F-4BFE-AEDB-4ECC086D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DNN for MNIST with TensorFlow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6A1D8E-8490-438A-A599-CE1E12187AFE}"/>
              </a:ext>
            </a:extLst>
          </p:cNvPr>
          <p:cNvGrpSpPr/>
          <p:nvPr/>
        </p:nvGrpSpPr>
        <p:grpSpPr>
          <a:xfrm>
            <a:off x="2708362" y="1450548"/>
            <a:ext cx="6083300" cy="3390996"/>
            <a:chOff x="3214511" y="1478844"/>
            <a:chExt cx="4241800" cy="2364494"/>
          </a:xfrm>
        </p:grpSpPr>
        <p:pic>
          <p:nvPicPr>
            <p:cNvPr id="1026" name="Picture 2" descr="deep neural network에 대한 이미지 검색결과">
              <a:extLst>
                <a:ext uri="{FF2B5EF4-FFF2-40B4-BE49-F238E27FC236}">
                  <a16:creationId xmlns:a16="http://schemas.microsoft.com/office/drawing/2014/main" id="{C4B8FA6B-3F20-449E-87B0-370CC45DDE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4" r="55080"/>
            <a:stretch/>
          </p:blipFill>
          <p:spPr bwMode="auto">
            <a:xfrm>
              <a:off x="3214511" y="1478844"/>
              <a:ext cx="2396066" cy="236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deep neural network에 대한 이미지 검색결과">
              <a:extLst>
                <a:ext uri="{FF2B5EF4-FFF2-40B4-BE49-F238E27FC236}">
                  <a16:creationId xmlns:a16="http://schemas.microsoft.com/office/drawing/2014/main" id="{46CF37FF-3DAA-499D-BB1C-E2603AA096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1" t="11024" r="266"/>
            <a:stretch/>
          </p:blipFill>
          <p:spPr bwMode="auto">
            <a:xfrm>
              <a:off x="5610576" y="1478844"/>
              <a:ext cx="1845735" cy="2364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99DD34-C31F-485F-A823-26CBEE76E1D2}"/>
              </a:ext>
            </a:extLst>
          </p:cNvPr>
          <p:cNvSpPr txBox="1"/>
          <p:nvPr/>
        </p:nvSpPr>
        <p:spPr>
          <a:xfrm>
            <a:off x="3480831" y="4860802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W1 </a:t>
            </a:r>
          </a:p>
          <a:p>
            <a:pPr algn="ctr"/>
            <a:r>
              <a:rPr lang="en-US" altLang="ko-KR" dirty="0"/>
              <a:t>(784x300)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594B5-E7D6-4CE5-AB6E-F91841235607}"/>
              </a:ext>
            </a:extLst>
          </p:cNvPr>
          <p:cNvSpPr txBox="1"/>
          <p:nvPr/>
        </p:nvSpPr>
        <p:spPr>
          <a:xfrm>
            <a:off x="2708361" y="900961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Input layer</a:t>
            </a:r>
          </a:p>
          <a:p>
            <a:r>
              <a:rPr lang="en-US" altLang="ko-KR" sz="1400" dirty="0"/>
              <a:t>28x28 = 784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C8C4D-7DFB-431C-A57B-B87305D30F55}"/>
              </a:ext>
            </a:extLst>
          </p:cNvPr>
          <p:cNvSpPr txBox="1"/>
          <p:nvPr/>
        </p:nvSpPr>
        <p:spPr>
          <a:xfrm>
            <a:off x="4169795" y="915792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hidden layer 1</a:t>
            </a:r>
          </a:p>
          <a:p>
            <a:pPr algn="ctr"/>
            <a:r>
              <a:rPr lang="en-US" altLang="ko-KR" sz="1400" dirty="0"/>
              <a:t>300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D2AFE-3FC3-4672-880E-E3BEF6E5867D}"/>
              </a:ext>
            </a:extLst>
          </p:cNvPr>
          <p:cNvSpPr txBox="1"/>
          <p:nvPr/>
        </p:nvSpPr>
        <p:spPr>
          <a:xfrm>
            <a:off x="5738751" y="914145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hidden layer 2</a:t>
            </a:r>
          </a:p>
          <a:p>
            <a:pPr algn="ctr"/>
            <a:r>
              <a:rPr lang="en-US" altLang="ko-KR" sz="1400" dirty="0"/>
              <a:t>100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CDCD2-9D0D-4FA1-8C77-EC0D308D0CDC}"/>
              </a:ext>
            </a:extLst>
          </p:cNvPr>
          <p:cNvSpPr txBox="1"/>
          <p:nvPr/>
        </p:nvSpPr>
        <p:spPr>
          <a:xfrm>
            <a:off x="7200185" y="938530"/>
            <a:ext cx="1367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output layer </a:t>
            </a:r>
          </a:p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08694F-915F-4865-8803-4FF2B9AA1312}"/>
              </a:ext>
            </a:extLst>
          </p:cNvPr>
          <p:cNvSpPr/>
          <p:nvPr/>
        </p:nvSpPr>
        <p:spPr>
          <a:xfrm>
            <a:off x="7382312" y="1895912"/>
            <a:ext cx="1384183" cy="302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4613DC-1739-43BD-A92A-22F287FD53D8}"/>
              </a:ext>
            </a:extLst>
          </p:cNvPr>
          <p:cNvSpPr/>
          <p:nvPr/>
        </p:nvSpPr>
        <p:spPr>
          <a:xfrm>
            <a:off x="7332874" y="1837888"/>
            <a:ext cx="1384183" cy="302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4D292-A038-4810-9B53-F5EAAB31CC66}"/>
              </a:ext>
            </a:extLst>
          </p:cNvPr>
          <p:cNvSpPr txBox="1"/>
          <p:nvPr/>
        </p:nvSpPr>
        <p:spPr>
          <a:xfrm>
            <a:off x="5093216" y="4860803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W2 </a:t>
            </a:r>
          </a:p>
          <a:p>
            <a:pPr algn="ctr"/>
            <a:r>
              <a:rPr lang="en-US" altLang="ko-KR" dirty="0"/>
              <a:t>(300x100)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B65A1-856F-4A36-AD1E-E408406B81DA}"/>
              </a:ext>
            </a:extLst>
          </p:cNvPr>
          <p:cNvSpPr txBox="1"/>
          <p:nvPr/>
        </p:nvSpPr>
        <p:spPr>
          <a:xfrm>
            <a:off x="6807164" y="4860802"/>
            <a:ext cx="105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W3 </a:t>
            </a:r>
          </a:p>
          <a:p>
            <a:pPr algn="ctr"/>
            <a:r>
              <a:rPr lang="en-US" altLang="ko-KR" dirty="0"/>
              <a:t>(100x10)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09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Deep Learning libraries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28203"/>
              </p:ext>
            </p:extLst>
          </p:nvPr>
        </p:nvGraphicFramePr>
        <p:xfrm>
          <a:off x="1219200" y="1224491"/>
          <a:ext cx="9982200" cy="4587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1175">
                  <a:extLst>
                    <a:ext uri="{9D8B030D-6E8A-4147-A177-3AD203B41FA5}">
                      <a16:colId xmlns:a16="http://schemas.microsoft.com/office/drawing/2014/main" val="1127833292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901376847"/>
                    </a:ext>
                  </a:extLst>
                </a:gridCol>
                <a:gridCol w="4048125">
                  <a:extLst>
                    <a:ext uri="{9D8B030D-6E8A-4147-A177-3AD203B41FA5}">
                      <a16:colId xmlns:a16="http://schemas.microsoft.com/office/drawing/2014/main" val="221051174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53834040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647342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07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Caffe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C++, </a:t>
                      </a:r>
                      <a:r>
                        <a:rPr lang="en-US" dirty="0" err="1"/>
                        <a:t>Matlab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UC </a:t>
                      </a:r>
                      <a:r>
                        <a:rPr lang="en-US" dirty="0" err="1"/>
                        <a:t>Berkely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97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Deeplearning</a:t>
                      </a:r>
                      <a:r>
                        <a:rPr lang="en-US" baseline="0" dirty="0"/>
                        <a:t>4j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Scala, </a:t>
                      </a:r>
                      <a:r>
                        <a:rPr lang="en-US" dirty="0" err="1"/>
                        <a:t>Clojure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A. Gibson, </a:t>
                      </a:r>
                      <a:r>
                        <a:rPr lang="en-US" dirty="0" err="1"/>
                        <a:t>J.Patterson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H2O.ai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60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MXNet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C++,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Android,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DMLC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16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TensorFlow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</a:t>
                      </a:r>
                      <a:r>
                        <a:rPr lang="en-US" baseline="0" dirty="0"/>
                        <a:t> C++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Windows,</a:t>
                      </a:r>
                      <a:r>
                        <a:rPr lang="en-US" baseline="0" dirty="0"/>
                        <a:t> Android,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8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Theano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/>
                        <a:t>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University of Montreal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04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C++, </a:t>
                      </a:r>
                      <a:r>
                        <a:rPr lang="en-US" dirty="0" err="1"/>
                        <a:t>Lua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Linux, </a:t>
                      </a:r>
                      <a:r>
                        <a:rPr lang="en-US" dirty="0" err="1"/>
                        <a:t>macOS</a:t>
                      </a:r>
                      <a:r>
                        <a:rPr lang="en-US" dirty="0"/>
                        <a:t>, Android,</a:t>
                      </a:r>
                      <a:r>
                        <a:rPr lang="en-US" baseline="0" dirty="0"/>
                        <a:t> iOS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R. </a:t>
                      </a:r>
                      <a:r>
                        <a:rPr lang="en-US" dirty="0" err="1"/>
                        <a:t>Collobert</a:t>
                      </a:r>
                      <a:r>
                        <a:rPr lang="en-US" dirty="0"/>
                        <a:t>, K. </a:t>
                      </a:r>
                      <a:r>
                        <a:rPr lang="en-US" dirty="0" err="1"/>
                        <a:t>Kavukcuoglu</a:t>
                      </a:r>
                      <a:r>
                        <a:rPr lang="en-US" dirty="0"/>
                        <a:t>, C. </a:t>
                      </a:r>
                      <a:r>
                        <a:rPr lang="en-US" dirty="0" err="1"/>
                        <a:t>Farabet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07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578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10. Training Deep Neural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66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Neural Networks: Problems &amp;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Vanishing/Exploding Gradients Problems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Xavier and He Initialization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Nonsaturating</a:t>
            </a:r>
            <a:r>
              <a:rPr lang="en-US" dirty="0"/>
              <a:t> Activation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Batch Normalization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Gradient Clipping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Overfitting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Batch Normalization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Early Stopping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L1 and L2 Regularization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Dropout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Max-Norm Regularization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Data Augmentation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Slow Training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Faster Optimizers</a:t>
            </a:r>
          </a:p>
        </p:txBody>
      </p:sp>
    </p:spTree>
    <p:extLst>
      <p:ext uri="{BB962C8B-B14F-4D97-AF65-F5344CB8AC3E}">
        <p14:creationId xmlns:p14="http://schemas.microsoft.com/office/powerpoint/2010/main" val="409460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Vanishing/Exploding Gradient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0830" y="2492707"/>
            <a:ext cx="12091170" cy="2264487"/>
            <a:chOff x="1838324" y="2631604"/>
            <a:chExt cx="8515351" cy="1594792"/>
          </a:xfrm>
        </p:grpSpPr>
        <p:pic>
          <p:nvPicPr>
            <p:cNvPr id="4" name="Picture 3" descr="vanishing gradien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5" y="2631604"/>
              <a:ext cx="8515350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vanishing gradien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362"/>
            <a:stretch/>
          </p:blipFill>
          <p:spPr bwMode="auto">
            <a:xfrm>
              <a:off x="1838324" y="2667000"/>
              <a:ext cx="2864363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vanishing gradient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96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5" r="40150"/>
            <a:stretch/>
          </p:blipFill>
          <p:spPr bwMode="auto">
            <a:xfrm>
              <a:off x="4481187" y="2636240"/>
              <a:ext cx="2453545" cy="1559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4979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1212" y="1111052"/>
            <a:ext cx="8157533" cy="1469832"/>
            <a:chOff x="2500577" y="1260306"/>
            <a:chExt cx="2119891" cy="38196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2557116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2958152" y="1260306"/>
              <a:ext cx="381964" cy="38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>
              <a:stCxn id="86" idx="6"/>
            </p:cNvCxnSpPr>
            <p:nvPr/>
          </p:nvCxnSpPr>
          <p:spPr>
            <a:xfrm>
              <a:off x="3340116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3735585" y="1260306"/>
              <a:ext cx="381964" cy="38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8" idx="6"/>
            </p:cNvCxnSpPr>
            <p:nvPr/>
          </p:nvCxnSpPr>
          <p:spPr>
            <a:xfrm>
              <a:off x="4117549" y="1451288"/>
              <a:ext cx="395469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500577" y="1407357"/>
                  <a:ext cx="77105" cy="116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577" y="1407357"/>
                  <a:ext cx="77105" cy="1165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4528967" y="1413443"/>
                  <a:ext cx="91501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8967" y="1413443"/>
                  <a:ext cx="91501" cy="87861"/>
                </a:xfrm>
                <a:prstGeom prst="rect">
                  <a:avLst/>
                </a:prstGeom>
                <a:blipFill>
                  <a:blip r:embed="rId3"/>
                  <a:stretch>
                    <a:fillRect l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2725878" y="1368131"/>
                  <a:ext cx="82414" cy="719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878" y="1368131"/>
                  <a:ext cx="82414" cy="71983"/>
                </a:xfrm>
                <a:prstGeom prst="rect">
                  <a:avLst/>
                </a:prstGeom>
                <a:blipFill>
                  <a:blip r:embed="rId4"/>
                  <a:stretch>
                    <a:fillRect l="-1923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2950343" y="1407357"/>
                  <a:ext cx="417359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343" y="1407357"/>
                  <a:ext cx="417359" cy="87861"/>
                </a:xfrm>
                <a:prstGeom prst="rect">
                  <a:avLst/>
                </a:prstGeom>
                <a:blipFill>
                  <a:blip r:embed="rId5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3488000" y="1369513"/>
                  <a:ext cx="102281" cy="8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00" y="1369513"/>
                  <a:ext cx="102281" cy="87861"/>
                </a:xfrm>
                <a:prstGeom prst="rect">
                  <a:avLst/>
                </a:prstGeom>
                <a:blipFill>
                  <a:blip r:embed="rId6"/>
                  <a:stretch>
                    <a:fillRect l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3748342" y="1408734"/>
                  <a:ext cx="479890" cy="719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	</a:t>
                  </a:r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8342" y="1408734"/>
                  <a:ext cx="479890" cy="71983"/>
                </a:xfrm>
                <a:prstGeom prst="rect">
                  <a:avLst/>
                </a:prstGeom>
                <a:blipFill>
                  <a:blip r:embed="rId7"/>
                  <a:stretch>
                    <a:fillRect l="-4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3596069" y="5652761"/>
                <a:ext cx="5564985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69" y="5652761"/>
                <a:ext cx="5564985" cy="572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295608" y="4048678"/>
                <a:ext cx="1105751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608" y="4048678"/>
                <a:ext cx="1105751" cy="6643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625114" y="4048679"/>
                <a:ext cx="2083455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14" y="4048679"/>
                <a:ext cx="2083455" cy="664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65176" y="4057541"/>
                <a:ext cx="1867819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176" y="4057541"/>
                <a:ext cx="1867819" cy="6643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12559" y="1694336"/>
                <a:ext cx="27606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559" y="1694336"/>
                <a:ext cx="2760617" cy="646331"/>
              </a:xfrm>
              <a:prstGeom prst="rect">
                <a:avLst/>
              </a:prstGeom>
              <a:blipFill>
                <a:blip r:embed="rId12"/>
                <a:stretch>
                  <a:fillRect l="-1766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65329" y="3146750"/>
                <a:ext cx="615501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 calculate partial derivative of the cost function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First, find partial derivative at each node: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329" y="3146750"/>
                <a:ext cx="6155017" cy="784830"/>
              </a:xfrm>
              <a:prstGeom prst="rect">
                <a:avLst/>
              </a:prstGeom>
              <a:blipFill>
                <a:blip r:embed="rId13"/>
                <a:stretch>
                  <a:fillRect l="-891" t="-3876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/>
          <p:cNvSpPr txBox="1"/>
          <p:nvPr/>
        </p:nvSpPr>
        <p:spPr>
          <a:xfrm>
            <a:off x="1865328" y="4960563"/>
            <a:ext cx="615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using the chain rule: </a:t>
            </a:r>
          </a:p>
        </p:txBody>
      </p:sp>
    </p:spTree>
    <p:extLst>
      <p:ext uri="{BB962C8B-B14F-4D97-AF65-F5344CB8AC3E}">
        <p14:creationId xmlns:p14="http://schemas.microsoft.com/office/powerpoint/2010/main" val="3333791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Vanishing/Exploding Gradient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1401317" y="2620436"/>
                <a:ext cx="9010992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17" y="2620436"/>
                <a:ext cx="9010992" cy="57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8004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201448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>
            <a:off x="35834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978881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5" idx="6"/>
          </p:cNvCxnSpPr>
          <p:nvPr/>
        </p:nvCxnSpPr>
        <p:spPr>
          <a:xfrm>
            <a:off x="4360845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756314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6"/>
          </p:cNvCxnSpPr>
          <p:nvPr/>
        </p:nvCxnSpPr>
        <p:spPr>
          <a:xfrm>
            <a:off x="5138278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13879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409348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6791312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186781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>
            <a:off x="7568745" y="174342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964214" y="155243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7" idx="6"/>
          </p:cNvCxnSpPr>
          <p:nvPr/>
        </p:nvCxnSpPr>
        <p:spPr>
          <a:xfrm>
            <a:off x="8346178" y="1743420"/>
            <a:ext cx="3821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54863" y="158589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3" y="1585894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754560" y="1577185"/>
                <a:ext cx="302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0" y="1577185"/>
                <a:ext cx="302583" cy="276999"/>
              </a:xfrm>
              <a:prstGeom prst="rect">
                <a:avLst/>
              </a:prstGeom>
              <a:blipFill>
                <a:blip r:embed="rId4"/>
                <a:stretch>
                  <a:fillRect l="-2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559989" y="1411182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80350" y="3879960"/>
                <a:ext cx="10271658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or weights,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Vanishing gradient</a:t>
                </a:r>
              </a:p>
              <a:p>
                <a:endParaRPr lang="en-US" sz="2400" dirty="0"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ym typeface="Wingdings" panose="05000000000000000000" pitchFamily="2" charset="2"/>
                  </a:rPr>
                  <a:t>Large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or weights,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Exploding gradient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50" y="3879960"/>
                <a:ext cx="10271658" cy="1569660"/>
              </a:xfrm>
              <a:prstGeom prst="rect">
                <a:avLst/>
              </a:prstGeom>
              <a:blipFill>
                <a:blip r:embed="rId5"/>
                <a:stretch>
                  <a:fillRect l="-950" t="-3488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49921" y="5891754"/>
                <a:ext cx="7123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input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needs the scale transform (e.g., standard normalization)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921" y="5891754"/>
                <a:ext cx="7123383" cy="369332"/>
              </a:xfrm>
              <a:prstGeom prst="rect">
                <a:avLst/>
              </a:prstGeom>
              <a:blipFill>
                <a:blip r:embed="rId6"/>
                <a:stretch>
                  <a:fillRect l="-7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9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01317" y="1636588"/>
                <a:ext cx="9010992" cy="57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17" y="1636588"/>
                <a:ext cx="9010992" cy="57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28004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201448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4" idx="6"/>
          </p:cNvCxnSpPr>
          <p:nvPr/>
        </p:nvCxnSpPr>
        <p:spPr>
          <a:xfrm>
            <a:off x="35834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978881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6" idx="6"/>
          </p:cNvCxnSpPr>
          <p:nvPr/>
        </p:nvCxnSpPr>
        <p:spPr>
          <a:xfrm>
            <a:off x="4360845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756314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8" idx="6"/>
          </p:cNvCxnSpPr>
          <p:nvPr/>
        </p:nvCxnSpPr>
        <p:spPr>
          <a:xfrm>
            <a:off x="5138278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13879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409348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1" idx="6"/>
          </p:cNvCxnSpPr>
          <p:nvPr/>
        </p:nvCxnSpPr>
        <p:spPr>
          <a:xfrm>
            <a:off x="6791312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86781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3" idx="6"/>
          </p:cNvCxnSpPr>
          <p:nvPr/>
        </p:nvCxnSpPr>
        <p:spPr>
          <a:xfrm>
            <a:off x="7568745" y="1245710"/>
            <a:ext cx="39546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64214" y="1054728"/>
            <a:ext cx="381964" cy="38196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>
            <a:off x="8346178" y="1245710"/>
            <a:ext cx="38214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554863" y="1088184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63" y="1088184"/>
                <a:ext cx="183319" cy="276999"/>
              </a:xfrm>
              <a:prstGeom prst="rect">
                <a:avLst/>
              </a:prstGeom>
              <a:blipFill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54560" y="1079475"/>
                <a:ext cx="302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60" y="1079475"/>
                <a:ext cx="302583" cy="276999"/>
              </a:xfrm>
              <a:prstGeom prst="rect">
                <a:avLst/>
              </a:prstGeom>
              <a:blipFill>
                <a:blip r:embed="rId4"/>
                <a:stretch>
                  <a:fillRect l="-28000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559989" y="913472"/>
            <a:ext cx="870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738162" y="2524805"/>
                <a:ext cx="851451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derivative of activation function,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 </a:t>
                </a:r>
                <a:r>
                  <a:rPr lang="en-US" sz="24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Vanishing gradient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162" y="2524805"/>
                <a:ext cx="8514510" cy="830997"/>
              </a:xfrm>
              <a:prstGeom prst="rect">
                <a:avLst/>
              </a:prstGeom>
              <a:blipFill>
                <a:blip r:embed="rId5"/>
                <a:stretch>
                  <a:fillRect l="-1074" t="-6618" r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3962350" y="6229519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Sigmoid and </a:t>
            </a:r>
            <a:r>
              <a:rPr lang="en-US" i="1" dirty="0" err="1"/>
              <a:t>Tanh</a:t>
            </a:r>
            <a:r>
              <a:rPr lang="en-US" i="1" dirty="0"/>
              <a:t> Activation Functions </a:t>
            </a:r>
          </a:p>
        </p:txBody>
      </p:sp>
      <p:pic>
        <p:nvPicPr>
          <p:cNvPr id="22534" name="Picture 6" descr="Image result for sigmoid and tanh derivativ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2" y="3344264"/>
            <a:ext cx="5915498" cy="288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050982" y="4974515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Saturating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9781" y="4958936"/>
            <a:ext cx="416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Saturating</a:t>
            </a:r>
          </a:p>
        </p:txBody>
      </p:sp>
      <p:sp>
        <p:nvSpPr>
          <p:cNvPr id="41" name="Right Arrow 40"/>
          <p:cNvSpPr/>
          <p:nvPr/>
        </p:nvSpPr>
        <p:spPr>
          <a:xfrm rot="7724501">
            <a:off x="7950635" y="5459451"/>
            <a:ext cx="388717" cy="109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3766128">
            <a:off x="3389053" y="5430627"/>
            <a:ext cx="388717" cy="10910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2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Nonsaturating</a:t>
            </a:r>
            <a:r>
              <a:rPr lang="en-US" dirty="0"/>
              <a:t> Activation Functions</a:t>
            </a:r>
          </a:p>
        </p:txBody>
      </p:sp>
      <p:pic>
        <p:nvPicPr>
          <p:cNvPr id="62466" name="Picture 2" descr="Image result for activation func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/>
          <a:stretch/>
        </p:blipFill>
        <p:spPr bwMode="auto">
          <a:xfrm>
            <a:off x="214825" y="1249680"/>
            <a:ext cx="11977175" cy="51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y 5"/>
          <p:cNvSpPr/>
          <p:nvPr/>
        </p:nvSpPr>
        <p:spPr>
          <a:xfrm>
            <a:off x="-277265" y="208344"/>
            <a:ext cx="6480677" cy="5441373"/>
          </a:xfrm>
          <a:prstGeom prst="mathMultiply">
            <a:avLst>
              <a:gd name="adj1" fmla="val 5961"/>
            </a:avLst>
          </a:prstGeom>
          <a:solidFill>
            <a:srgbClr val="FF000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The ‘just right’ weights cause:</a:t>
            </a:r>
          </a:p>
          <a:p>
            <a:pPr lvl="1"/>
            <a:r>
              <a:rPr lang="en-US" sz="2000" dirty="0"/>
              <a:t>the variance of the output of each layer to be equal to the variance of its inputs</a:t>
            </a:r>
          </a:p>
          <a:p>
            <a:pPr lvl="1"/>
            <a:r>
              <a:rPr lang="en-US" sz="2000" dirty="0"/>
              <a:t>the gradients to have equal variance before and after flowing through a layer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333048" y="3607665"/>
            <a:ext cx="2486096" cy="2148699"/>
            <a:chOff x="1646968" y="3764420"/>
            <a:chExt cx="1900968" cy="1642981"/>
          </a:xfrm>
        </p:grpSpPr>
        <p:sp>
          <p:nvSpPr>
            <p:cNvPr id="6" name="Oval 5"/>
            <p:cNvSpPr/>
            <p:nvPr/>
          </p:nvSpPr>
          <p:spPr>
            <a:xfrm>
              <a:off x="1646968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46968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46968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6" idx="6"/>
              <a:endCxn id="12" idx="2"/>
            </p:cNvCxnSpPr>
            <p:nvPr/>
          </p:nvCxnSpPr>
          <p:spPr>
            <a:xfrm flipV="1">
              <a:off x="1930400" y="3906136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7" idx="6"/>
              <a:endCxn id="13" idx="2"/>
            </p:cNvCxnSpPr>
            <p:nvPr/>
          </p:nvCxnSpPr>
          <p:spPr>
            <a:xfrm flipV="1">
              <a:off x="1930400" y="4359319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4" idx="2"/>
            </p:cNvCxnSpPr>
            <p:nvPr/>
          </p:nvCxnSpPr>
          <p:spPr>
            <a:xfrm flipV="1">
              <a:off x="1930400" y="4812502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6"/>
              <a:endCxn id="13" idx="2"/>
            </p:cNvCxnSpPr>
            <p:nvPr/>
          </p:nvCxnSpPr>
          <p:spPr>
            <a:xfrm>
              <a:off x="1930400" y="411072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6"/>
              <a:endCxn id="14" idx="2"/>
            </p:cNvCxnSpPr>
            <p:nvPr/>
          </p:nvCxnSpPr>
          <p:spPr>
            <a:xfrm>
              <a:off x="1930400" y="4563906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6"/>
              <a:endCxn id="15" idx="2"/>
            </p:cNvCxnSpPr>
            <p:nvPr/>
          </p:nvCxnSpPr>
          <p:spPr>
            <a:xfrm>
              <a:off x="1930400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6"/>
              <a:endCxn id="14" idx="2"/>
            </p:cNvCxnSpPr>
            <p:nvPr/>
          </p:nvCxnSpPr>
          <p:spPr>
            <a:xfrm>
              <a:off x="1930400" y="4110723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6" idx="6"/>
              <a:endCxn id="15" idx="2"/>
            </p:cNvCxnSpPr>
            <p:nvPr/>
          </p:nvCxnSpPr>
          <p:spPr>
            <a:xfrm>
              <a:off x="1930400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7" idx="6"/>
              <a:endCxn id="12" idx="2"/>
            </p:cNvCxnSpPr>
            <p:nvPr/>
          </p:nvCxnSpPr>
          <p:spPr>
            <a:xfrm flipV="1">
              <a:off x="1930400" y="3906136"/>
              <a:ext cx="52533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7" idx="6"/>
              <a:endCxn id="15" idx="2"/>
            </p:cNvCxnSpPr>
            <p:nvPr/>
          </p:nvCxnSpPr>
          <p:spPr>
            <a:xfrm>
              <a:off x="1930400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6"/>
              <a:endCxn id="12" idx="2"/>
            </p:cNvCxnSpPr>
            <p:nvPr/>
          </p:nvCxnSpPr>
          <p:spPr>
            <a:xfrm flipV="1">
              <a:off x="1930400" y="3906136"/>
              <a:ext cx="52533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3264504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264504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26450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>
              <a:stCxn id="15" idx="6"/>
              <a:endCxn id="78" idx="2"/>
            </p:cNvCxnSpPr>
            <p:nvPr/>
          </p:nvCxnSpPr>
          <p:spPr>
            <a:xfrm flipV="1">
              <a:off x="2739168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endCxn id="76" idx="2"/>
            </p:cNvCxnSpPr>
            <p:nvPr/>
          </p:nvCxnSpPr>
          <p:spPr>
            <a:xfrm flipV="1">
              <a:off x="2739168" y="4110723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77" idx="2"/>
            </p:cNvCxnSpPr>
            <p:nvPr/>
          </p:nvCxnSpPr>
          <p:spPr>
            <a:xfrm flipV="1">
              <a:off x="2739168" y="4563906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76" idx="2"/>
            </p:cNvCxnSpPr>
            <p:nvPr/>
          </p:nvCxnSpPr>
          <p:spPr>
            <a:xfrm>
              <a:off x="2739168" y="3862127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77" idx="2"/>
            </p:cNvCxnSpPr>
            <p:nvPr/>
          </p:nvCxnSpPr>
          <p:spPr>
            <a:xfrm>
              <a:off x="2739168" y="4315310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78" idx="2"/>
            </p:cNvCxnSpPr>
            <p:nvPr/>
          </p:nvCxnSpPr>
          <p:spPr>
            <a:xfrm>
              <a:off x="2739168" y="476849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77" idx="2"/>
            </p:cNvCxnSpPr>
            <p:nvPr/>
          </p:nvCxnSpPr>
          <p:spPr>
            <a:xfrm>
              <a:off x="2739168" y="3862127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endCxn id="78" idx="2"/>
            </p:cNvCxnSpPr>
            <p:nvPr/>
          </p:nvCxnSpPr>
          <p:spPr>
            <a:xfrm>
              <a:off x="2739168" y="3862127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5" idx="6"/>
              <a:endCxn id="77" idx="2"/>
            </p:cNvCxnSpPr>
            <p:nvPr/>
          </p:nvCxnSpPr>
          <p:spPr>
            <a:xfrm flipV="1">
              <a:off x="2739168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78" idx="2"/>
            </p:cNvCxnSpPr>
            <p:nvPr/>
          </p:nvCxnSpPr>
          <p:spPr>
            <a:xfrm>
              <a:off x="2739168" y="4315310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5" idx="6"/>
              <a:endCxn id="76" idx="2"/>
            </p:cNvCxnSpPr>
            <p:nvPr/>
          </p:nvCxnSpPr>
          <p:spPr>
            <a:xfrm flipV="1">
              <a:off x="2739168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208826" y="3070449"/>
                <a:ext cx="2917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26" y="3070449"/>
                <a:ext cx="291737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 flipH="1">
            <a:off x="6770221" y="3624097"/>
            <a:ext cx="2486096" cy="2148699"/>
            <a:chOff x="1646968" y="3764420"/>
            <a:chExt cx="1900968" cy="1642981"/>
          </a:xfrm>
        </p:grpSpPr>
        <p:sp>
          <p:nvSpPr>
            <p:cNvPr id="101" name="Oval 100"/>
            <p:cNvSpPr/>
            <p:nvPr/>
          </p:nvSpPr>
          <p:spPr>
            <a:xfrm>
              <a:off x="1646968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1646968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646968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stCxn id="101" idx="6"/>
              <a:endCxn id="104" idx="2"/>
            </p:cNvCxnSpPr>
            <p:nvPr/>
          </p:nvCxnSpPr>
          <p:spPr>
            <a:xfrm flipV="1">
              <a:off x="1930400" y="3906136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2" idx="6"/>
              <a:endCxn id="105" idx="2"/>
            </p:cNvCxnSpPr>
            <p:nvPr/>
          </p:nvCxnSpPr>
          <p:spPr>
            <a:xfrm flipV="1">
              <a:off x="1930400" y="4359319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3" idx="6"/>
              <a:endCxn id="106" idx="2"/>
            </p:cNvCxnSpPr>
            <p:nvPr/>
          </p:nvCxnSpPr>
          <p:spPr>
            <a:xfrm flipV="1">
              <a:off x="1930400" y="4812502"/>
              <a:ext cx="52533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1" idx="6"/>
              <a:endCxn id="105" idx="2"/>
            </p:cNvCxnSpPr>
            <p:nvPr/>
          </p:nvCxnSpPr>
          <p:spPr>
            <a:xfrm>
              <a:off x="1930400" y="411072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2" idx="6"/>
              <a:endCxn id="106" idx="2"/>
            </p:cNvCxnSpPr>
            <p:nvPr/>
          </p:nvCxnSpPr>
          <p:spPr>
            <a:xfrm>
              <a:off x="1930400" y="4563906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3" idx="6"/>
              <a:endCxn id="107" idx="2"/>
            </p:cNvCxnSpPr>
            <p:nvPr/>
          </p:nvCxnSpPr>
          <p:spPr>
            <a:xfrm>
              <a:off x="1930400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1" idx="6"/>
              <a:endCxn id="106" idx="2"/>
            </p:cNvCxnSpPr>
            <p:nvPr/>
          </p:nvCxnSpPr>
          <p:spPr>
            <a:xfrm>
              <a:off x="1930400" y="4110723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1" idx="6"/>
              <a:endCxn id="107" idx="2"/>
            </p:cNvCxnSpPr>
            <p:nvPr/>
          </p:nvCxnSpPr>
          <p:spPr>
            <a:xfrm>
              <a:off x="1930400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02" idx="6"/>
              <a:endCxn id="104" idx="2"/>
            </p:cNvCxnSpPr>
            <p:nvPr/>
          </p:nvCxnSpPr>
          <p:spPr>
            <a:xfrm flipV="1">
              <a:off x="1930400" y="3906136"/>
              <a:ext cx="52533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2" idx="6"/>
              <a:endCxn id="107" idx="2"/>
            </p:cNvCxnSpPr>
            <p:nvPr/>
          </p:nvCxnSpPr>
          <p:spPr>
            <a:xfrm>
              <a:off x="1930400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3" idx="6"/>
              <a:endCxn id="104" idx="2"/>
            </p:cNvCxnSpPr>
            <p:nvPr/>
          </p:nvCxnSpPr>
          <p:spPr>
            <a:xfrm flipV="1">
              <a:off x="1930400" y="3906136"/>
              <a:ext cx="52533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3264504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4504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326450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>
              <a:stCxn id="107" idx="6"/>
              <a:endCxn id="121" idx="2"/>
            </p:cNvCxnSpPr>
            <p:nvPr/>
          </p:nvCxnSpPr>
          <p:spPr>
            <a:xfrm flipV="1">
              <a:off x="2739168" y="5017089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endCxn id="119" idx="2"/>
            </p:cNvCxnSpPr>
            <p:nvPr/>
          </p:nvCxnSpPr>
          <p:spPr>
            <a:xfrm flipV="1">
              <a:off x="2739168" y="4110723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20" idx="2"/>
            </p:cNvCxnSpPr>
            <p:nvPr/>
          </p:nvCxnSpPr>
          <p:spPr>
            <a:xfrm flipV="1">
              <a:off x="2739168" y="4563906"/>
              <a:ext cx="525336" cy="204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119" idx="2"/>
            </p:cNvCxnSpPr>
            <p:nvPr/>
          </p:nvCxnSpPr>
          <p:spPr>
            <a:xfrm>
              <a:off x="2739168" y="3862127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20" idx="2"/>
            </p:cNvCxnSpPr>
            <p:nvPr/>
          </p:nvCxnSpPr>
          <p:spPr>
            <a:xfrm>
              <a:off x="2739168" y="4315310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endCxn id="121" idx="2"/>
            </p:cNvCxnSpPr>
            <p:nvPr/>
          </p:nvCxnSpPr>
          <p:spPr>
            <a:xfrm>
              <a:off x="2739168" y="4768493"/>
              <a:ext cx="52533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endCxn id="120" idx="2"/>
            </p:cNvCxnSpPr>
            <p:nvPr/>
          </p:nvCxnSpPr>
          <p:spPr>
            <a:xfrm>
              <a:off x="2739168" y="3862127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endCxn id="121" idx="2"/>
            </p:cNvCxnSpPr>
            <p:nvPr/>
          </p:nvCxnSpPr>
          <p:spPr>
            <a:xfrm>
              <a:off x="2739168" y="3862127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7" idx="6"/>
              <a:endCxn id="120" idx="2"/>
            </p:cNvCxnSpPr>
            <p:nvPr/>
          </p:nvCxnSpPr>
          <p:spPr>
            <a:xfrm flipV="1">
              <a:off x="2739168" y="4563906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21" idx="2"/>
            </p:cNvCxnSpPr>
            <p:nvPr/>
          </p:nvCxnSpPr>
          <p:spPr>
            <a:xfrm>
              <a:off x="2739168" y="4315310"/>
              <a:ext cx="525336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07" idx="6"/>
              <a:endCxn id="119" idx="2"/>
            </p:cNvCxnSpPr>
            <p:nvPr/>
          </p:nvCxnSpPr>
          <p:spPr>
            <a:xfrm flipV="1">
              <a:off x="2739168" y="4110723"/>
              <a:ext cx="525336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6150311" y="3070449"/>
                <a:ext cx="3603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𝑔𝑟𝑎𝑑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311" y="3070449"/>
                <a:ext cx="360399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/>
          <p:cNvSpPr txBox="1"/>
          <p:nvPr/>
        </p:nvSpPr>
        <p:spPr>
          <a:xfrm>
            <a:off x="2208826" y="5978365"/>
            <a:ext cx="28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propagation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681534" y="5978365"/>
            <a:ext cx="28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733304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Using number of input (</a:t>
            </a:r>
            <a:r>
              <a:rPr lang="en-US" sz="2400" i="1" dirty="0"/>
              <a:t>fan-in</a:t>
            </a:r>
            <a:r>
              <a:rPr lang="en-US" sz="2400" dirty="0"/>
              <a:t>) and output (</a:t>
            </a:r>
            <a:r>
              <a:rPr lang="en-US" sz="2400" i="1" dirty="0"/>
              <a:t>fan-out</a:t>
            </a:r>
            <a:r>
              <a:rPr lang="en-US" sz="2400" dirty="0"/>
              <a:t>)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2333048" y="387522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33048" y="446790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33048" y="506057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90759" y="360766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90759" y="420034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90759" y="4793015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90759" y="5385690"/>
            <a:ext cx="370674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>
          <a:xfrm flipV="1">
            <a:off x="2703722" y="3793002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  <a:endCxn id="13" idx="2"/>
          </p:cNvCxnSpPr>
          <p:nvPr/>
        </p:nvCxnSpPr>
        <p:spPr>
          <a:xfrm flipV="1">
            <a:off x="2703722" y="4385677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14" idx="2"/>
          </p:cNvCxnSpPr>
          <p:nvPr/>
        </p:nvCxnSpPr>
        <p:spPr>
          <a:xfrm flipV="1">
            <a:off x="2703722" y="4978352"/>
            <a:ext cx="687037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>
          <a:xfrm>
            <a:off x="2703722" y="4060562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6"/>
            <a:endCxn id="14" idx="2"/>
          </p:cNvCxnSpPr>
          <p:nvPr/>
        </p:nvCxnSpPr>
        <p:spPr>
          <a:xfrm>
            <a:off x="2703722" y="4653237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5" idx="2"/>
          </p:cNvCxnSpPr>
          <p:nvPr/>
        </p:nvCxnSpPr>
        <p:spPr>
          <a:xfrm>
            <a:off x="2703722" y="5245912"/>
            <a:ext cx="687037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6"/>
            <a:endCxn id="14" idx="2"/>
          </p:cNvCxnSpPr>
          <p:nvPr/>
        </p:nvCxnSpPr>
        <p:spPr>
          <a:xfrm>
            <a:off x="2703722" y="4060562"/>
            <a:ext cx="687037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6" idx="6"/>
            <a:endCxn id="15" idx="2"/>
          </p:cNvCxnSpPr>
          <p:nvPr/>
        </p:nvCxnSpPr>
        <p:spPr>
          <a:xfrm>
            <a:off x="2703722" y="4060562"/>
            <a:ext cx="687037" cy="15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" idx="6"/>
            <a:endCxn id="12" idx="2"/>
          </p:cNvCxnSpPr>
          <p:nvPr/>
        </p:nvCxnSpPr>
        <p:spPr>
          <a:xfrm flipV="1">
            <a:off x="2703722" y="3793002"/>
            <a:ext cx="687037" cy="86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6"/>
            <a:endCxn id="15" idx="2"/>
          </p:cNvCxnSpPr>
          <p:nvPr/>
        </p:nvCxnSpPr>
        <p:spPr>
          <a:xfrm>
            <a:off x="2703722" y="4653237"/>
            <a:ext cx="687037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6"/>
            <a:endCxn id="12" idx="2"/>
          </p:cNvCxnSpPr>
          <p:nvPr/>
        </p:nvCxnSpPr>
        <p:spPr>
          <a:xfrm flipV="1">
            <a:off x="2703722" y="3793002"/>
            <a:ext cx="687037" cy="14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39662" y="3526113"/>
            <a:ext cx="381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0779" y="3394893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fan-in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21122" y="3146336"/>
            <a:ext cx="88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fan-out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9417" y="3726168"/>
            <a:ext cx="7471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# Xavier initialization (</a:t>
            </a:r>
            <a:r>
              <a:rPr lang="en-US" i="1" dirty="0" err="1">
                <a:solidFill>
                  <a:srgbClr val="C00000"/>
                </a:solidFill>
                <a:latin typeface="Consolas" panose="020B0609020204030204" pitchFamily="49" charset="0"/>
              </a:rPr>
              <a:t>Glorot</a:t>
            </a:r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 et al. 2010)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np.random.randn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fan_out</a:t>
            </a:r>
            <a:r>
              <a:rPr lang="en-US" dirty="0">
                <a:latin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</a:rPr>
              <a:t>np.sqrt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C00000"/>
                </a:solidFill>
                <a:latin typeface="Consolas" panose="020B0609020204030204" pitchFamily="49" charset="0"/>
              </a:rPr>
              <a:t># He initialization (He et al. 2015)</a:t>
            </a:r>
          </a:p>
          <a:p>
            <a:r>
              <a:rPr lang="en-US" dirty="0">
                <a:latin typeface="Consolas" panose="020B0609020204030204" pitchFamily="49" charset="0"/>
              </a:rPr>
              <a:t>W = </a:t>
            </a:r>
            <a:r>
              <a:rPr lang="en-US" dirty="0" err="1">
                <a:latin typeface="Consolas" panose="020B0609020204030204" pitchFamily="49" charset="0"/>
              </a:rPr>
              <a:t>np.random.randn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fan_out</a:t>
            </a:r>
            <a:r>
              <a:rPr lang="en-US" dirty="0">
                <a:latin typeface="Consolas" panose="020B0609020204030204" pitchFamily="49" charset="0"/>
              </a:rPr>
              <a:t>)/</a:t>
            </a:r>
            <a:r>
              <a:rPr lang="en-US" dirty="0" err="1">
                <a:latin typeface="Consolas" panose="020B0609020204030204" pitchFamily="49" charset="0"/>
              </a:rPr>
              <a:t>np.sqrt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fan_in</a:t>
            </a:r>
            <a:r>
              <a:rPr lang="en-US" dirty="0">
                <a:latin typeface="Consolas" panose="020B0609020204030204" pitchFamily="49" charset="0"/>
              </a:rPr>
              <a:t>/2)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95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Xavier/He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171" y="983462"/>
            <a:ext cx="10515600" cy="1722061"/>
          </a:xfrm>
        </p:spPr>
        <p:txBody>
          <a:bodyPr>
            <a:normAutofit/>
          </a:bodyPr>
          <a:lstStyle/>
          <a:p>
            <a:r>
              <a:rPr lang="en-US" sz="2400" dirty="0"/>
              <a:t>Makes sure the weights are ‘just right’, not too small, not too big</a:t>
            </a:r>
          </a:p>
          <a:p>
            <a:r>
              <a:rPr lang="en-US" sz="2400" dirty="0"/>
              <a:t>Using number of input (</a:t>
            </a:r>
            <a:r>
              <a:rPr lang="en-US" sz="2400" i="1" dirty="0"/>
              <a:t>fan-in</a:t>
            </a:r>
            <a:r>
              <a:rPr lang="en-US" sz="2400" dirty="0"/>
              <a:t>) and output (</a:t>
            </a:r>
            <a:r>
              <a:rPr lang="en-US" sz="2400" i="1" dirty="0"/>
              <a:t>fan-out</a:t>
            </a:r>
            <a:r>
              <a:rPr lang="en-US" sz="2400" dirty="0"/>
              <a:t>)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04912" y="2705523"/>
            <a:ext cx="11146836" cy="17220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Xavier/He initialization reduce the vanishing/exploding gradients problems </a:t>
            </a:r>
            <a:r>
              <a:rPr lang="en-US" i="1" u="sng" dirty="0"/>
              <a:t>at the beginning of training</a:t>
            </a:r>
            <a:r>
              <a:rPr lang="en-US" i="1" dirty="0"/>
              <a:t>.</a:t>
            </a:r>
          </a:p>
          <a:p>
            <a:pPr marL="0" indent="0">
              <a:buNone/>
            </a:pPr>
            <a:r>
              <a:rPr lang="en-US" i="1" dirty="0"/>
              <a:t>However, it doesn’t guarantee that they won’t come back </a:t>
            </a:r>
            <a:r>
              <a:rPr lang="en-US" i="1" dirty="0">
                <a:solidFill>
                  <a:srgbClr val="FF0000"/>
                </a:solidFill>
              </a:rPr>
              <a:t>during training</a:t>
            </a:r>
            <a:r>
              <a:rPr lang="en-US" i="1" dirty="0"/>
              <a:t>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0820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not only on Windows, Linux, and </a:t>
            </a:r>
            <a:r>
              <a:rPr lang="en-US" dirty="0" err="1"/>
              <a:t>macOS</a:t>
            </a:r>
            <a:r>
              <a:rPr lang="en-US" dirty="0"/>
              <a:t>, but also on iOS and Android</a:t>
            </a:r>
          </a:p>
          <a:p>
            <a:r>
              <a:rPr lang="en-US" dirty="0"/>
              <a:t>Provides very simple APIs called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TF.Learn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TF-slim</a:t>
            </a:r>
          </a:p>
          <a:p>
            <a:r>
              <a:rPr lang="en-US" dirty="0"/>
              <a:t>Other high-level APIs have been built on top of </a:t>
            </a:r>
            <a:r>
              <a:rPr lang="en-US" dirty="0" err="1"/>
              <a:t>TensorFlow</a:t>
            </a:r>
            <a:r>
              <a:rPr lang="en-US" dirty="0"/>
              <a:t>, such as </a:t>
            </a:r>
            <a:r>
              <a:rPr lang="en-US" i="1" dirty="0" err="1">
                <a:solidFill>
                  <a:srgbClr val="FF0000"/>
                </a:solidFill>
              </a:rPr>
              <a:t>Keras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Pretty Tensor</a:t>
            </a:r>
          </a:p>
          <a:p>
            <a:r>
              <a:rPr lang="en-US" dirty="0"/>
              <a:t>Easy computation of the gradients of the functions called</a:t>
            </a:r>
            <a:r>
              <a:rPr lang="en-US" i="1" dirty="0"/>
              <a:t> automatic differentiating (or </a:t>
            </a:r>
            <a:r>
              <a:rPr lang="en-US" i="1" dirty="0" err="1">
                <a:solidFill>
                  <a:srgbClr val="FF0000"/>
                </a:solidFill>
              </a:rPr>
              <a:t>autodiff</a:t>
            </a:r>
            <a:r>
              <a:rPr lang="en-US" i="1" dirty="0"/>
              <a:t>)</a:t>
            </a:r>
          </a:p>
          <a:p>
            <a:r>
              <a:rPr lang="en-US" dirty="0"/>
              <a:t>Comes with a great visualization tool called </a:t>
            </a:r>
            <a:r>
              <a:rPr lang="en-US" i="1" dirty="0" err="1">
                <a:solidFill>
                  <a:srgbClr val="FF0000"/>
                </a:solidFill>
              </a:rPr>
              <a:t>TensorBoard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Google also launched a cloud service to run </a:t>
            </a:r>
            <a:r>
              <a:rPr lang="en-US" dirty="0" err="1"/>
              <a:t>TensorFlow</a:t>
            </a:r>
            <a:r>
              <a:rPr lang="en-US" dirty="0"/>
              <a:t> graphs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30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grpSp>
        <p:nvGrpSpPr>
          <p:cNvPr id="111" name="Group 110"/>
          <p:cNvGrpSpPr/>
          <p:nvPr/>
        </p:nvGrpSpPr>
        <p:grpSpPr>
          <a:xfrm rot="16200000">
            <a:off x="630187" y="3513695"/>
            <a:ext cx="2706021" cy="2148699"/>
            <a:chOff x="1567309" y="3764420"/>
            <a:chExt cx="2069137" cy="1642981"/>
          </a:xfrm>
        </p:grpSpPr>
        <p:sp>
          <p:nvSpPr>
            <p:cNvPr id="112" name="Oval 111"/>
            <p:cNvSpPr/>
            <p:nvPr/>
          </p:nvSpPr>
          <p:spPr>
            <a:xfrm>
              <a:off x="1567309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567309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567309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455736" y="376442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455736" y="421760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455736" y="4670786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455736" y="5123969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>
              <a:stCxn id="112" idx="6"/>
              <a:endCxn id="115" idx="2"/>
            </p:cNvCxnSpPr>
            <p:nvPr/>
          </p:nvCxnSpPr>
          <p:spPr>
            <a:xfrm flipV="1">
              <a:off x="1850741" y="3906136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3" idx="6"/>
              <a:endCxn id="116" idx="2"/>
            </p:cNvCxnSpPr>
            <p:nvPr/>
          </p:nvCxnSpPr>
          <p:spPr>
            <a:xfrm flipV="1">
              <a:off x="1850741" y="4359319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4" idx="6"/>
              <a:endCxn id="117" idx="2"/>
            </p:cNvCxnSpPr>
            <p:nvPr/>
          </p:nvCxnSpPr>
          <p:spPr>
            <a:xfrm flipV="1">
              <a:off x="1850741" y="4812502"/>
              <a:ext cx="60499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  <a:endCxn id="116" idx="2"/>
            </p:cNvCxnSpPr>
            <p:nvPr/>
          </p:nvCxnSpPr>
          <p:spPr>
            <a:xfrm>
              <a:off x="1850741" y="4110723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3" idx="6"/>
              <a:endCxn id="117" idx="2"/>
            </p:cNvCxnSpPr>
            <p:nvPr/>
          </p:nvCxnSpPr>
          <p:spPr>
            <a:xfrm>
              <a:off x="1850741" y="4563906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4" idx="6"/>
              <a:endCxn id="118" idx="2"/>
            </p:cNvCxnSpPr>
            <p:nvPr/>
          </p:nvCxnSpPr>
          <p:spPr>
            <a:xfrm>
              <a:off x="1850741" y="5017089"/>
              <a:ext cx="60499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2" idx="6"/>
              <a:endCxn id="117" idx="2"/>
            </p:cNvCxnSpPr>
            <p:nvPr/>
          </p:nvCxnSpPr>
          <p:spPr>
            <a:xfrm>
              <a:off x="1850741" y="4110723"/>
              <a:ext cx="60499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2" idx="6"/>
              <a:endCxn id="118" idx="2"/>
            </p:cNvCxnSpPr>
            <p:nvPr/>
          </p:nvCxnSpPr>
          <p:spPr>
            <a:xfrm>
              <a:off x="1850741" y="4110723"/>
              <a:ext cx="604995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3" idx="6"/>
              <a:endCxn id="115" idx="2"/>
            </p:cNvCxnSpPr>
            <p:nvPr/>
          </p:nvCxnSpPr>
          <p:spPr>
            <a:xfrm flipV="1">
              <a:off x="1850741" y="3906136"/>
              <a:ext cx="604995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8" idx="2"/>
            </p:cNvCxnSpPr>
            <p:nvPr/>
          </p:nvCxnSpPr>
          <p:spPr>
            <a:xfrm>
              <a:off x="1850741" y="4563906"/>
              <a:ext cx="60499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4" idx="6"/>
              <a:endCxn id="115" idx="2"/>
            </p:cNvCxnSpPr>
            <p:nvPr/>
          </p:nvCxnSpPr>
          <p:spPr>
            <a:xfrm flipV="1">
              <a:off x="1850741" y="3906136"/>
              <a:ext cx="604995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3353012" y="3969007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3353012" y="4422190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353014" y="4875373"/>
              <a:ext cx="283432" cy="28343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/>
            <p:cNvCxnSpPr>
              <a:stCxn id="118" idx="6"/>
              <a:endCxn id="132" idx="2"/>
            </p:cNvCxnSpPr>
            <p:nvPr/>
          </p:nvCxnSpPr>
          <p:spPr>
            <a:xfrm flipV="1">
              <a:off x="2739168" y="5017089"/>
              <a:ext cx="613846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6" idx="6"/>
              <a:endCxn id="130" idx="2"/>
            </p:cNvCxnSpPr>
            <p:nvPr/>
          </p:nvCxnSpPr>
          <p:spPr>
            <a:xfrm flipV="1">
              <a:off x="2739168" y="4110723"/>
              <a:ext cx="61384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7" idx="6"/>
              <a:endCxn id="131" idx="2"/>
            </p:cNvCxnSpPr>
            <p:nvPr/>
          </p:nvCxnSpPr>
          <p:spPr>
            <a:xfrm flipV="1">
              <a:off x="2739168" y="4563906"/>
              <a:ext cx="613845" cy="248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5" idx="6"/>
              <a:endCxn id="130" idx="2"/>
            </p:cNvCxnSpPr>
            <p:nvPr/>
          </p:nvCxnSpPr>
          <p:spPr>
            <a:xfrm>
              <a:off x="2739168" y="3906136"/>
              <a:ext cx="61384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6" idx="6"/>
              <a:endCxn id="131" idx="2"/>
            </p:cNvCxnSpPr>
            <p:nvPr/>
          </p:nvCxnSpPr>
          <p:spPr>
            <a:xfrm>
              <a:off x="2739168" y="4359319"/>
              <a:ext cx="613845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17" idx="6"/>
              <a:endCxn id="132" idx="2"/>
            </p:cNvCxnSpPr>
            <p:nvPr/>
          </p:nvCxnSpPr>
          <p:spPr>
            <a:xfrm>
              <a:off x="2739168" y="4812502"/>
              <a:ext cx="613846" cy="204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15" idx="6"/>
              <a:endCxn id="131" idx="2"/>
            </p:cNvCxnSpPr>
            <p:nvPr/>
          </p:nvCxnSpPr>
          <p:spPr>
            <a:xfrm>
              <a:off x="2739168" y="3906136"/>
              <a:ext cx="613845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5" idx="6"/>
              <a:endCxn id="132" idx="2"/>
            </p:cNvCxnSpPr>
            <p:nvPr/>
          </p:nvCxnSpPr>
          <p:spPr>
            <a:xfrm>
              <a:off x="2739168" y="3906136"/>
              <a:ext cx="613846" cy="1110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8" idx="6"/>
              <a:endCxn id="131" idx="2"/>
            </p:cNvCxnSpPr>
            <p:nvPr/>
          </p:nvCxnSpPr>
          <p:spPr>
            <a:xfrm flipV="1">
              <a:off x="2739168" y="4563906"/>
              <a:ext cx="613845" cy="70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16" idx="6"/>
              <a:endCxn id="132" idx="2"/>
            </p:cNvCxnSpPr>
            <p:nvPr/>
          </p:nvCxnSpPr>
          <p:spPr>
            <a:xfrm>
              <a:off x="2739168" y="4359319"/>
              <a:ext cx="613846" cy="65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18" idx="6"/>
              <a:endCxn id="130" idx="2"/>
            </p:cNvCxnSpPr>
            <p:nvPr/>
          </p:nvCxnSpPr>
          <p:spPr>
            <a:xfrm flipV="1">
              <a:off x="2739168" y="4110723"/>
              <a:ext cx="613845" cy="1154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Oval 155"/>
          <p:cNvSpPr/>
          <p:nvPr/>
        </p:nvSpPr>
        <p:spPr>
          <a:xfrm rot="16200000">
            <a:off x="908848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rot="16200000">
            <a:off x="1501523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rot="16200000">
            <a:off x="2094198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rot="16200000">
            <a:off x="2686873" y="2073149"/>
            <a:ext cx="370673" cy="37067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/>
          <p:cNvCxnSpPr>
            <a:endCxn id="156" idx="2"/>
          </p:cNvCxnSpPr>
          <p:nvPr/>
        </p:nvCxnSpPr>
        <p:spPr>
          <a:xfrm rot="16200000" flipV="1">
            <a:off x="832358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endCxn id="157" idx="2"/>
          </p:cNvCxnSpPr>
          <p:nvPr/>
        </p:nvCxnSpPr>
        <p:spPr>
          <a:xfrm rot="16200000" flipV="1">
            <a:off x="1425033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58" idx="2"/>
          </p:cNvCxnSpPr>
          <p:nvPr/>
        </p:nvCxnSpPr>
        <p:spPr>
          <a:xfrm rot="16200000" flipV="1">
            <a:off x="2017708" y="2705649"/>
            <a:ext cx="791213" cy="267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157" idx="2"/>
          </p:cNvCxnSpPr>
          <p:nvPr/>
        </p:nvCxnSpPr>
        <p:spPr>
          <a:xfrm rot="16200000">
            <a:off x="1128695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158" idx="2"/>
          </p:cNvCxnSpPr>
          <p:nvPr/>
        </p:nvCxnSpPr>
        <p:spPr>
          <a:xfrm rot="16200000">
            <a:off x="1721370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endCxn id="159" idx="2"/>
          </p:cNvCxnSpPr>
          <p:nvPr/>
        </p:nvCxnSpPr>
        <p:spPr>
          <a:xfrm rot="16200000">
            <a:off x="2314045" y="2676871"/>
            <a:ext cx="791213" cy="3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endCxn id="158" idx="2"/>
          </p:cNvCxnSpPr>
          <p:nvPr/>
        </p:nvCxnSpPr>
        <p:spPr>
          <a:xfrm rot="16200000">
            <a:off x="1425033" y="2380534"/>
            <a:ext cx="791213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59" idx="2"/>
          </p:cNvCxnSpPr>
          <p:nvPr/>
        </p:nvCxnSpPr>
        <p:spPr>
          <a:xfrm rot="16200000">
            <a:off x="1721370" y="2084196"/>
            <a:ext cx="791213" cy="151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endCxn id="156" idx="2"/>
          </p:cNvCxnSpPr>
          <p:nvPr/>
        </p:nvCxnSpPr>
        <p:spPr>
          <a:xfrm rot="16200000" flipV="1">
            <a:off x="1128695" y="2409311"/>
            <a:ext cx="791213" cy="86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159" idx="2"/>
          </p:cNvCxnSpPr>
          <p:nvPr/>
        </p:nvCxnSpPr>
        <p:spPr>
          <a:xfrm rot="16200000">
            <a:off x="2017708" y="2380534"/>
            <a:ext cx="791213" cy="91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56" idx="2"/>
          </p:cNvCxnSpPr>
          <p:nvPr/>
        </p:nvCxnSpPr>
        <p:spPr>
          <a:xfrm rot="16200000" flipV="1">
            <a:off x="1425033" y="2112974"/>
            <a:ext cx="791213" cy="14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3840384" y="247645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4615891" y="15736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Freeform 224"/>
          <p:cNvSpPr/>
          <p:nvPr/>
        </p:nvSpPr>
        <p:spPr>
          <a:xfrm>
            <a:off x="4129751" y="1781973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3840384" y="3633403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4615891" y="2719003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Freeform 227"/>
          <p:cNvSpPr/>
          <p:nvPr/>
        </p:nvSpPr>
        <p:spPr>
          <a:xfrm>
            <a:off x="4059019" y="2941010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/>
          <p:nvPr/>
        </p:nvCxnSpPr>
        <p:spPr>
          <a:xfrm>
            <a:off x="3840384" y="475562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4615891" y="385280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Freeform 230"/>
          <p:cNvSpPr/>
          <p:nvPr/>
        </p:nvSpPr>
        <p:spPr>
          <a:xfrm>
            <a:off x="4059019" y="4074809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/>
          <p:nvPr/>
        </p:nvCxnSpPr>
        <p:spPr>
          <a:xfrm>
            <a:off x="3840384" y="592414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4615891" y="502132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4" name="Freeform 233"/>
          <p:cNvSpPr/>
          <p:nvPr/>
        </p:nvSpPr>
        <p:spPr>
          <a:xfrm>
            <a:off x="4059019" y="5266480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3585741" y="948089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Xavier/He Initialization</a:t>
            </a:r>
          </a:p>
        </p:txBody>
      </p:sp>
      <p:cxnSp>
        <p:nvCxnSpPr>
          <p:cNvPr id="236" name="Straight Connector 235"/>
          <p:cNvCxnSpPr/>
          <p:nvPr/>
        </p:nvCxnSpPr>
        <p:spPr>
          <a:xfrm>
            <a:off x="6448873" y="247645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224380" y="15736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8" name="Freeform 237"/>
          <p:cNvSpPr/>
          <p:nvPr/>
        </p:nvSpPr>
        <p:spPr>
          <a:xfrm>
            <a:off x="7481919" y="1781973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>
            <a:off x="6448873" y="3633403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7224380" y="2719003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Freeform 240"/>
          <p:cNvSpPr/>
          <p:nvPr/>
        </p:nvSpPr>
        <p:spPr>
          <a:xfrm>
            <a:off x="7215697" y="2952584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>
            <a:off x="6448873" y="475562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7224380" y="385280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Freeform 243"/>
          <p:cNvSpPr/>
          <p:nvPr/>
        </p:nvSpPr>
        <p:spPr>
          <a:xfrm>
            <a:off x="6537065" y="4074809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>
            <a:off x="6448873" y="5924147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7224380" y="502132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7" name="Freeform 246"/>
          <p:cNvSpPr/>
          <p:nvPr/>
        </p:nvSpPr>
        <p:spPr>
          <a:xfrm>
            <a:off x="6841929" y="5266480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TextBox 247"/>
          <p:cNvSpPr txBox="1"/>
          <p:nvPr/>
        </p:nvSpPr>
        <p:spPr>
          <a:xfrm>
            <a:off x="6242140" y="936709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 w/o BN</a:t>
            </a:r>
          </a:p>
        </p:txBody>
      </p:sp>
      <p:cxnSp>
        <p:nvCxnSpPr>
          <p:cNvPr id="249" name="Straight Connector 248"/>
          <p:cNvCxnSpPr/>
          <p:nvPr/>
        </p:nvCxnSpPr>
        <p:spPr>
          <a:xfrm>
            <a:off x="9593010" y="245748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10368517" y="155465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Freeform 250"/>
          <p:cNvSpPr/>
          <p:nvPr/>
        </p:nvSpPr>
        <p:spPr>
          <a:xfrm>
            <a:off x="9882377" y="1763001"/>
            <a:ext cx="1035937" cy="680820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9593010" y="3614431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10368517" y="2700031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Freeform 253"/>
          <p:cNvSpPr/>
          <p:nvPr/>
        </p:nvSpPr>
        <p:spPr>
          <a:xfrm>
            <a:off x="9811645" y="2922038"/>
            <a:ext cx="1116960" cy="657669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9593010" y="473665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10368517" y="383382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Freeform 256"/>
          <p:cNvSpPr/>
          <p:nvPr/>
        </p:nvSpPr>
        <p:spPr>
          <a:xfrm>
            <a:off x="9811645" y="4055837"/>
            <a:ext cx="1116955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8" name="Straight Connector 257"/>
          <p:cNvCxnSpPr/>
          <p:nvPr/>
        </p:nvCxnSpPr>
        <p:spPr>
          <a:xfrm>
            <a:off x="9593010" y="5905175"/>
            <a:ext cx="16551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10368517" y="5002349"/>
            <a:ext cx="0" cy="902826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Freeform 259"/>
          <p:cNvSpPr/>
          <p:nvPr/>
        </p:nvSpPr>
        <p:spPr>
          <a:xfrm>
            <a:off x="9811645" y="5247508"/>
            <a:ext cx="1116960" cy="634518"/>
          </a:xfrm>
          <a:custGeom>
            <a:avLst/>
            <a:gdLst>
              <a:gd name="connsiteX0" fmla="*/ 0 w 1069738"/>
              <a:gd name="connsiteY0" fmla="*/ 772551 h 772551"/>
              <a:gd name="connsiteX1" fmla="*/ 289367 w 1069738"/>
              <a:gd name="connsiteY1" fmla="*/ 541057 h 772551"/>
              <a:gd name="connsiteX2" fmla="*/ 462987 w 1069738"/>
              <a:gd name="connsiteY2" fmla="*/ 78070 h 772551"/>
              <a:gd name="connsiteX3" fmla="*/ 567160 w 1069738"/>
              <a:gd name="connsiteY3" fmla="*/ 43346 h 772551"/>
              <a:gd name="connsiteX4" fmla="*/ 706056 w 1069738"/>
              <a:gd name="connsiteY4" fmla="*/ 517908 h 772551"/>
              <a:gd name="connsiteX5" fmla="*/ 1064871 w 1069738"/>
              <a:gd name="connsiteY5" fmla="*/ 760976 h 77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738" h="772551">
                <a:moveTo>
                  <a:pt x="0" y="772551"/>
                </a:moveTo>
                <a:cubicBezTo>
                  <a:pt x="106101" y="714677"/>
                  <a:pt x="212203" y="656804"/>
                  <a:pt x="289367" y="541057"/>
                </a:cubicBezTo>
                <a:cubicBezTo>
                  <a:pt x="366531" y="425310"/>
                  <a:pt x="416688" y="161022"/>
                  <a:pt x="462987" y="78070"/>
                </a:cubicBezTo>
                <a:cubicBezTo>
                  <a:pt x="509286" y="-4882"/>
                  <a:pt x="526649" y="-29960"/>
                  <a:pt x="567160" y="43346"/>
                </a:cubicBezTo>
                <a:cubicBezTo>
                  <a:pt x="607671" y="116652"/>
                  <a:pt x="623104" y="398303"/>
                  <a:pt x="706056" y="517908"/>
                </a:cubicBezTo>
                <a:cubicBezTo>
                  <a:pt x="789008" y="637513"/>
                  <a:pt x="1113099" y="735898"/>
                  <a:pt x="1064871" y="760976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/>
          <p:cNvSpPr txBox="1"/>
          <p:nvPr/>
        </p:nvSpPr>
        <p:spPr>
          <a:xfrm>
            <a:off x="9528063" y="929117"/>
            <a:ext cx="280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training w/ BN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6448873" y="6116458"/>
            <a:ext cx="194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Internal Covariate Shift Problem</a:t>
            </a:r>
          </a:p>
        </p:txBody>
      </p:sp>
      <p:sp>
        <p:nvSpPr>
          <p:cNvPr id="263" name="Left-Right Arrow 262"/>
          <p:cNvSpPr/>
          <p:nvPr/>
        </p:nvSpPr>
        <p:spPr>
          <a:xfrm>
            <a:off x="6349109" y="6070156"/>
            <a:ext cx="2118416" cy="119684"/>
          </a:xfrm>
          <a:prstGeom prst="leftRightArrow">
            <a:avLst/>
          </a:prstGeom>
          <a:solidFill>
            <a:srgbClr val="FF0000">
              <a:alpha val="35000"/>
            </a:srgbClr>
          </a:solidFill>
          <a:ln>
            <a:solidFill>
              <a:srgbClr val="FF0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ight Arrow 263"/>
          <p:cNvSpPr/>
          <p:nvPr/>
        </p:nvSpPr>
        <p:spPr>
          <a:xfrm>
            <a:off x="8808334" y="3460830"/>
            <a:ext cx="335666" cy="947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81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7410558" cy="2371287"/>
          </a:xfrm>
        </p:spPr>
        <p:txBody>
          <a:bodyPr/>
          <a:lstStyle/>
          <a:p>
            <a:r>
              <a:rPr lang="en-US" dirty="0"/>
              <a:t> Reduces the vanishing gradients problem</a:t>
            </a:r>
          </a:p>
          <a:p>
            <a:r>
              <a:rPr lang="en-US" dirty="0"/>
              <a:t> Speed up the learning process</a:t>
            </a:r>
          </a:p>
          <a:p>
            <a:r>
              <a:rPr lang="en-US" dirty="0"/>
              <a:t> Improves accuracy</a:t>
            </a:r>
          </a:p>
          <a:p>
            <a:r>
              <a:rPr lang="en-US" dirty="0"/>
              <a:t> </a:t>
            </a:r>
            <a:r>
              <a:rPr lang="en-US" b="1" dirty="0"/>
              <a:t>Regularization</a:t>
            </a:r>
          </a:p>
        </p:txBody>
      </p:sp>
      <p:pic>
        <p:nvPicPr>
          <p:cNvPr id="4" name="Picture 4" descr="Image result for black cat"/>
          <p:cNvPicPr>
            <a:picLocks noChangeAspect="1" noChangeArrowheads="1"/>
          </p:cNvPicPr>
          <p:nvPr/>
        </p:nvPicPr>
        <p:blipFill>
          <a:blip r:embed="rId2" cstate="print"/>
          <a:srcRect l="15258" r="13326"/>
          <a:stretch>
            <a:fillRect/>
          </a:stretch>
        </p:blipFill>
        <p:spPr bwMode="auto">
          <a:xfrm>
            <a:off x="10400244" y="3075543"/>
            <a:ext cx="1107370" cy="1673352"/>
          </a:xfrm>
          <a:prstGeom prst="rect">
            <a:avLst/>
          </a:prstGeom>
          <a:noFill/>
        </p:spPr>
      </p:pic>
      <p:pic>
        <p:nvPicPr>
          <p:cNvPr id="5" name="Picture 8" descr="Image result for white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0011" y="3171840"/>
            <a:ext cx="1112912" cy="1669368"/>
          </a:xfrm>
          <a:prstGeom prst="rect">
            <a:avLst/>
          </a:prstGeom>
          <a:noFill/>
        </p:spPr>
      </p:pic>
      <p:cxnSp>
        <p:nvCxnSpPr>
          <p:cNvPr id="7" name="직선 화살표 연결선 10"/>
          <p:cNvCxnSpPr>
            <a:stCxn id="5" idx="3"/>
          </p:cNvCxnSpPr>
          <p:nvPr/>
        </p:nvCxnSpPr>
        <p:spPr>
          <a:xfrm>
            <a:off x="5092923" y="4006524"/>
            <a:ext cx="1407048" cy="6117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1"/>
          <p:cNvCxnSpPr>
            <a:stCxn id="4" idx="1"/>
          </p:cNvCxnSpPr>
          <p:nvPr/>
        </p:nvCxnSpPr>
        <p:spPr>
          <a:xfrm flipH="1">
            <a:off x="9178577" y="3912219"/>
            <a:ext cx="1221667" cy="2212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654159" y="3912219"/>
            <a:ext cx="3229337" cy="157156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7607341" y="3021369"/>
            <a:ext cx="2142042" cy="246241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74078" y="5483788"/>
            <a:ext cx="49535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9808" y="5034989"/>
            <a:ext cx="19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8562" y="4815198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Not Cat!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89024" y="3162065"/>
            <a:ext cx="1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BN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66908" y="5918769"/>
            <a:ext cx="35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Internal Covariate Shift Problem</a:t>
            </a:r>
          </a:p>
        </p:txBody>
      </p:sp>
      <p:sp>
        <p:nvSpPr>
          <p:cNvPr id="28" name="Left-Right Arrow 27"/>
          <p:cNvSpPr/>
          <p:nvPr/>
        </p:nvSpPr>
        <p:spPr>
          <a:xfrm>
            <a:off x="5700383" y="5619510"/>
            <a:ext cx="4049000" cy="310976"/>
          </a:xfrm>
          <a:prstGeom prst="leftRightArrow">
            <a:avLst/>
          </a:prstGeom>
          <a:solidFill>
            <a:srgbClr val="FF0000">
              <a:alpha val="34000"/>
            </a:srgbClr>
          </a:solidFill>
          <a:ln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61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7410558" cy="2371287"/>
          </a:xfrm>
        </p:spPr>
        <p:txBody>
          <a:bodyPr/>
          <a:lstStyle/>
          <a:p>
            <a:r>
              <a:rPr lang="en-US" dirty="0"/>
              <a:t> Reduces the vanishing gradients problem</a:t>
            </a:r>
          </a:p>
          <a:p>
            <a:r>
              <a:rPr lang="en-US" dirty="0"/>
              <a:t> Speed up the learning process</a:t>
            </a:r>
          </a:p>
          <a:p>
            <a:r>
              <a:rPr lang="en-US" dirty="0"/>
              <a:t> Improves accuracy</a:t>
            </a:r>
          </a:p>
          <a:p>
            <a:r>
              <a:rPr lang="en-US" dirty="0"/>
              <a:t> </a:t>
            </a:r>
            <a:r>
              <a:rPr lang="en-US" b="1" dirty="0"/>
              <a:t>Regularization</a:t>
            </a:r>
          </a:p>
        </p:txBody>
      </p:sp>
      <p:pic>
        <p:nvPicPr>
          <p:cNvPr id="4" name="Picture 4" descr="Image result for black cat"/>
          <p:cNvPicPr>
            <a:picLocks noChangeAspect="1" noChangeArrowheads="1"/>
          </p:cNvPicPr>
          <p:nvPr/>
        </p:nvPicPr>
        <p:blipFill>
          <a:blip r:embed="rId2" cstate="print"/>
          <a:srcRect l="15258" r="13326"/>
          <a:stretch>
            <a:fillRect/>
          </a:stretch>
        </p:blipFill>
        <p:spPr bwMode="auto">
          <a:xfrm>
            <a:off x="10400244" y="3075543"/>
            <a:ext cx="1107370" cy="1673352"/>
          </a:xfrm>
          <a:prstGeom prst="rect">
            <a:avLst/>
          </a:prstGeom>
          <a:noFill/>
        </p:spPr>
      </p:pic>
      <p:pic>
        <p:nvPicPr>
          <p:cNvPr id="5" name="Picture 8" descr="Image result for white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0011" y="3171840"/>
            <a:ext cx="1112912" cy="1669368"/>
          </a:xfrm>
          <a:prstGeom prst="rect">
            <a:avLst/>
          </a:prstGeom>
          <a:noFill/>
        </p:spPr>
      </p:pic>
      <p:cxnSp>
        <p:nvCxnSpPr>
          <p:cNvPr id="7" name="직선 화살표 연결선 10"/>
          <p:cNvCxnSpPr>
            <a:stCxn id="5" idx="3"/>
          </p:cNvCxnSpPr>
          <p:nvPr/>
        </p:nvCxnSpPr>
        <p:spPr>
          <a:xfrm>
            <a:off x="5092923" y="4006524"/>
            <a:ext cx="2151486" cy="49621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11"/>
          <p:cNvCxnSpPr>
            <a:stCxn id="4" idx="1"/>
          </p:cNvCxnSpPr>
          <p:nvPr/>
        </p:nvCxnSpPr>
        <p:spPr>
          <a:xfrm flipH="1">
            <a:off x="8536775" y="3912219"/>
            <a:ext cx="1863469" cy="5413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6385289" y="3876376"/>
            <a:ext cx="3229337" cy="1571569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6390693" y="3836643"/>
            <a:ext cx="2753024" cy="1607412"/>
          </a:xfrm>
          <a:custGeom>
            <a:avLst/>
            <a:gdLst>
              <a:gd name="connsiteX0" fmla="*/ 0 w 3229337"/>
              <a:gd name="connsiteY0" fmla="*/ 1516684 h 1571569"/>
              <a:gd name="connsiteX1" fmla="*/ 636608 w 3229337"/>
              <a:gd name="connsiteY1" fmla="*/ 1215742 h 1571569"/>
              <a:gd name="connsiteX2" fmla="*/ 1469985 w 3229337"/>
              <a:gd name="connsiteY2" fmla="*/ 401 h 1571569"/>
              <a:gd name="connsiteX3" fmla="*/ 2442259 w 3229337"/>
              <a:gd name="connsiteY3" fmla="*/ 1354639 h 1571569"/>
              <a:gd name="connsiteX4" fmla="*/ 3229337 w 3229337"/>
              <a:gd name="connsiteY4" fmla="*/ 1551408 h 15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9337" h="1571569">
                <a:moveTo>
                  <a:pt x="0" y="1516684"/>
                </a:moveTo>
                <a:cubicBezTo>
                  <a:pt x="195805" y="1492570"/>
                  <a:pt x="391611" y="1468456"/>
                  <a:pt x="636608" y="1215742"/>
                </a:cubicBezTo>
                <a:cubicBezTo>
                  <a:pt x="881605" y="963028"/>
                  <a:pt x="1169043" y="-22748"/>
                  <a:pt x="1469985" y="401"/>
                </a:cubicBezTo>
                <a:cubicBezTo>
                  <a:pt x="1770927" y="23550"/>
                  <a:pt x="2149034" y="1096138"/>
                  <a:pt x="2442259" y="1354639"/>
                </a:cubicBezTo>
                <a:cubicBezTo>
                  <a:pt x="2735484" y="1613140"/>
                  <a:pt x="2982410" y="1582274"/>
                  <a:pt x="3229337" y="1551408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74078" y="5483788"/>
            <a:ext cx="49535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79808" y="5034989"/>
            <a:ext cx="19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18562" y="4815198"/>
            <a:ext cx="33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 says: </a:t>
            </a:r>
            <a:r>
              <a:rPr lang="en-US" b="1" dirty="0"/>
              <a:t>Cat!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96093" y="3162065"/>
            <a:ext cx="14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BN</a:t>
            </a:r>
          </a:p>
        </p:txBody>
      </p:sp>
    </p:spTree>
    <p:extLst>
      <p:ext uri="{BB962C8B-B14F-4D97-AF65-F5344CB8AC3E}">
        <p14:creationId xmlns:p14="http://schemas.microsoft.com/office/powerpoint/2010/main" val="1449383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r>
              <a:rPr lang="en-US" dirty="0"/>
              <a:t> Early Stopping</a:t>
            </a:r>
          </a:p>
          <a:p>
            <a:r>
              <a:rPr lang="en-US" dirty="0"/>
              <a:t> L1 and L2 Regularization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Dropout</a:t>
            </a:r>
          </a:p>
          <a:p>
            <a:r>
              <a:rPr lang="en-US" dirty="0"/>
              <a:t> Max-Norm Regularization</a:t>
            </a:r>
          </a:p>
          <a:p>
            <a:r>
              <a:rPr lang="en-US" dirty="0"/>
              <a:t> Data Augmentation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26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every training step, every neuron(including the input neurons but excluding the output neurons) is dropped out with a </a:t>
            </a:r>
            <a:r>
              <a:rPr lang="en-US" i="1" dirty="0"/>
              <a:t>dropout rate.</a:t>
            </a:r>
          </a:p>
          <a:p>
            <a:r>
              <a:rPr lang="en-US" dirty="0"/>
              <a:t>Dropout is a kind of </a:t>
            </a:r>
            <a:r>
              <a:rPr lang="en-US" dirty="0">
                <a:solidFill>
                  <a:srgbClr val="FF0000"/>
                </a:solidFill>
              </a:rPr>
              <a:t>ensemble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71" y="2731625"/>
            <a:ext cx="5055747" cy="36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12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Optimizers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64054" y="1753791"/>
                <a:ext cx="17338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54" y="1753791"/>
                <a:ext cx="1733873" cy="276999"/>
              </a:xfrm>
              <a:prstGeom prst="rect">
                <a:avLst/>
              </a:prstGeom>
              <a:blipFill>
                <a:blip r:embed="rId2"/>
                <a:stretch>
                  <a:fillRect l="-2817" t="-4444" r="-457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92413" y="2781638"/>
                <a:ext cx="20787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413" y="2781638"/>
                <a:ext cx="2078711" cy="830997"/>
              </a:xfrm>
              <a:prstGeom prst="rect">
                <a:avLst/>
              </a:prstGeom>
              <a:blipFill>
                <a:blip r:embed="rId3"/>
                <a:stretch>
                  <a:fillRect l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4054" y="4363483"/>
                <a:ext cx="270869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54" y="4363483"/>
                <a:ext cx="2708690" cy="830997"/>
              </a:xfrm>
              <a:prstGeom prst="rect">
                <a:avLst/>
              </a:prstGeom>
              <a:blipFill>
                <a:blip r:embed="rId4"/>
                <a:stretch>
                  <a:fillRect l="-3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7333" y="1608099"/>
                <a:ext cx="2701124" cy="846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1608099"/>
                <a:ext cx="2701124" cy="846386"/>
              </a:xfrm>
              <a:prstGeom prst="rect">
                <a:avLst/>
              </a:prstGeom>
              <a:blipFill>
                <a:blip r:embed="rId5"/>
                <a:stretch>
                  <a:fillRect l="-3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27333" y="2773943"/>
                <a:ext cx="3437288" cy="846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2773943"/>
                <a:ext cx="3437288" cy="846386"/>
              </a:xfrm>
              <a:prstGeom prst="rect">
                <a:avLst/>
              </a:prstGeom>
              <a:blipFill>
                <a:blip r:embed="rId6"/>
                <a:stretch>
                  <a:fillRect l="-2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27333" y="4154790"/>
                <a:ext cx="3597652" cy="2237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𝑖𝑡𝑒𝑟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⊘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ra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33" y="4154790"/>
                <a:ext cx="3597652" cy="2237087"/>
              </a:xfrm>
              <a:prstGeom prst="rect">
                <a:avLst/>
              </a:prstGeom>
              <a:blipFill>
                <a:blip r:embed="rId7"/>
                <a:stretch>
                  <a:fillRect l="-2373" t="-2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295428" y="1111300"/>
            <a:ext cx="210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Gradient Descent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5428" y="2320459"/>
            <a:ext cx="15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2029" y="3695651"/>
            <a:ext cx="334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Nesterov</a:t>
            </a:r>
            <a:r>
              <a:rPr lang="en-US" dirty="0"/>
              <a:t> Accelerated Gradient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76813" y="1111300"/>
            <a:ext cx="12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676813" y="2292338"/>
            <a:ext cx="13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676813" y="3695651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74313" y="6277043"/>
                <a:ext cx="1960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elementwise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13" y="6277043"/>
                <a:ext cx="1960280" cy="369332"/>
              </a:xfrm>
              <a:prstGeom prst="rect">
                <a:avLst/>
              </a:prstGeom>
              <a:blipFill>
                <a:blip r:embed="rId8"/>
                <a:stretch>
                  <a:fillRect l="-623" t="-10000" r="-24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364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Optimizers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1028" y="1296496"/>
            <a:ext cx="210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Gradient Descent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7629" y="2108202"/>
            <a:ext cx="15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Momentum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7629" y="2924252"/>
            <a:ext cx="1316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Nesterov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7629" y="3735958"/>
            <a:ext cx="1292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AdaGrad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7629" y="4553107"/>
            <a:ext cx="13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RMSProp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7629" y="5364813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Adam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2780" y="1340275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tf.train.GradientDescentOptimizer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2779" y="2108202"/>
            <a:ext cx="87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tf.train.MomentumOptimizer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learning_rate,momentum</a:t>
            </a:r>
            <a:r>
              <a:rPr lang="en-US" dirty="0">
                <a:latin typeface="Consolas" panose="020B0609020204030204" pitchFamily="49" charset="0"/>
              </a:rPr>
              <a:t>=0.9)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92780" y="2974187"/>
            <a:ext cx="8752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Consolas" panose="020B0609020204030204" pitchFamily="49" charset="0"/>
              </a:rPr>
              <a:t>tf.train.MomentumOptimizer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learning_rate,momentum</a:t>
            </a:r>
            <a:r>
              <a:rPr lang="en-US" dirty="0">
                <a:latin typeface="Consolas" panose="020B0609020204030204" pitchFamily="49" charset="0"/>
              </a:rPr>
              <a:t>=0.9, </a:t>
            </a:r>
            <a:r>
              <a:rPr lang="en-US" dirty="0" err="1">
                <a:latin typeface="Consolas" panose="020B0609020204030204" pitchFamily="49" charset="0"/>
              </a:rPr>
              <a:t>use_nesterov</a:t>
            </a:r>
            <a:r>
              <a:rPr lang="en-US" dirty="0">
                <a:latin typeface="Consolas" panose="020B0609020204030204" pitchFamily="49" charset="0"/>
              </a:rPr>
              <a:t>=True)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92780" y="3735958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tf.train.AdagradOptimizer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2780" y="4553107"/>
            <a:ext cx="875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tf.train.RMSPropOptimizer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pPr algn="r"/>
            <a:r>
              <a:rPr lang="en-US" dirty="0">
                <a:latin typeface="Consolas" panose="020B0609020204030204" pitchFamily="49" charset="0"/>
              </a:rPr>
              <a:t>decay=0.9, epsilon=1e-10)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2780" y="5366402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tf.train.AdamOptimizer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learning_rate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972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398" y="2480381"/>
            <a:ext cx="5329872" cy="2590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2435" y="1423686"/>
                <a:ext cx="5440102" cy="4704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Predetermined piecewise constant learning rate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at 1~50 epoch,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at 51~100 epoch, etc.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Performance scheduling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Reduce learning rate if the validation error stops dropping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scheduling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Reduce the learning rate by a facor of 10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steps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 scheduling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Slower dropping than exponential scheduling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5" y="1423686"/>
                <a:ext cx="5440102" cy="4704301"/>
              </a:xfrm>
              <a:prstGeom prst="rect">
                <a:avLst/>
              </a:prstGeom>
              <a:blipFill>
                <a:blip r:embed="rId4"/>
                <a:stretch>
                  <a:fillRect l="-672" t="-778" r="-1344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126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DNN configuration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04274" y="2212800"/>
          <a:ext cx="6139728" cy="2377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69864">
                  <a:extLst>
                    <a:ext uri="{9D8B030D-6E8A-4147-A177-3AD203B41FA5}">
                      <a16:colId xmlns:a16="http://schemas.microsoft.com/office/drawing/2014/main" val="2955506149"/>
                    </a:ext>
                  </a:extLst>
                </a:gridCol>
                <a:gridCol w="3069864">
                  <a:extLst>
                    <a:ext uri="{9D8B030D-6E8A-4147-A177-3AD203B41FA5}">
                      <a16:colId xmlns:a16="http://schemas.microsoft.com/office/drawing/2014/main" val="20684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He initialization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47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7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Batch Normalization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3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6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88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Learning rate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2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6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9956800" cy="55470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in Python a graph of computations to perform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takes that graph and runs it efficiently using optimized C++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950720"/>
            <a:ext cx="5135492" cy="29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 of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825" y="1124267"/>
            <a:ext cx="5138928" cy="4972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46825" y="6223874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computation on multiple CPUs/GPUs/servers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0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0A45F-D72B-4287-8ADD-33466D5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/>
          <a:p>
            <a:r>
              <a:rPr lang="en-US" altLang="ko-KR" dirty="0"/>
              <a:t>Tensor types in 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B840A-A28E-4EE1-8784-9F877ED7B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417" y="1124267"/>
            <a:ext cx="6114607" cy="5547043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Consolas" panose="020B0609020204030204" pitchFamily="49" charset="0"/>
              </a:rPr>
              <a:t>tf.constant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sz="2000" dirty="0"/>
              <a:t>tensor with constant and immutable values</a:t>
            </a:r>
          </a:p>
          <a:p>
            <a:pPr lvl="1"/>
            <a:r>
              <a:rPr lang="en-US" altLang="ko-KR" sz="2000" dirty="0"/>
              <a:t>Not require initialization</a:t>
            </a:r>
            <a:endParaRPr lang="ko-KR" altLang="en-US" sz="2000" dirty="0"/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tf.Variable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sz="2000" dirty="0"/>
              <a:t>Tensor with variable (and trainable) values</a:t>
            </a:r>
          </a:p>
          <a:p>
            <a:pPr lvl="1"/>
            <a:r>
              <a:rPr lang="en-US" altLang="ko-KR" sz="2000" dirty="0"/>
              <a:t>Requires initialization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sz="2400" dirty="0" err="1">
                <a:latin typeface="Consolas" panose="020B0609020204030204" pitchFamily="49" charset="0"/>
              </a:rPr>
              <a:t>tf.placeholders</a:t>
            </a:r>
            <a:r>
              <a:rPr lang="en-US" altLang="ko-KR" sz="2400" dirty="0">
                <a:latin typeface="Consolas" panose="020B0609020204030204" pitchFamily="49" charset="0"/>
              </a:rPr>
              <a:t>() </a:t>
            </a:r>
          </a:p>
          <a:p>
            <a:pPr lvl="1"/>
            <a:r>
              <a:rPr lang="en-US" altLang="ko-KR" sz="2000" dirty="0"/>
              <a:t>Dummy tensor node to be fed in the Session. </a:t>
            </a:r>
          </a:p>
          <a:p>
            <a:pPr lvl="1"/>
            <a:r>
              <a:rPr lang="en-US" altLang="ko-KR" sz="2000" dirty="0"/>
              <a:t>Not require initialization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75C697-A03B-4336-A2C9-B399609C0315}"/>
              </a:ext>
            </a:extLst>
          </p:cNvPr>
          <p:cNvSpPr/>
          <p:nvPr/>
        </p:nvSpPr>
        <p:spPr>
          <a:xfrm>
            <a:off x="6535024" y="3075057"/>
            <a:ext cx="46987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4000" dirty="0">
                <a:latin typeface="Consolas" panose="020B0609020204030204" pitchFamily="49" charset="0"/>
              </a:rPr>
              <a:t> = </a:t>
            </a:r>
            <a:r>
              <a:rPr lang="en-US" altLang="ko-KR" sz="4000" dirty="0">
                <a:solidFill>
                  <a:srgbClr val="FF0000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4000" dirty="0">
                <a:solidFill>
                  <a:srgbClr val="00B0F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4000" dirty="0">
                <a:latin typeface="Consolas" panose="020B0609020204030204" pitchFamily="49" charset="0"/>
              </a:rPr>
              <a:t> + </a:t>
            </a:r>
            <a:r>
              <a:rPr lang="en-US" altLang="ko-KR" sz="4000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4000" dirty="0">
                <a:latin typeface="Consolas" panose="020B0609020204030204" pitchFamily="49" charset="0"/>
              </a:rPr>
              <a:t> + 0.1</a:t>
            </a:r>
            <a:endParaRPr lang="ko-KR" altLang="en-US" sz="4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DBBFC5-5067-43BB-92EE-F328876BCAD9}"/>
              </a:ext>
            </a:extLst>
          </p:cNvPr>
          <p:cNvCxnSpPr/>
          <p:nvPr/>
        </p:nvCxnSpPr>
        <p:spPr>
          <a:xfrm>
            <a:off x="7894040" y="2533475"/>
            <a:ext cx="0" cy="64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927929-BAB4-40D3-A85F-81B8E589CAA6}"/>
              </a:ext>
            </a:extLst>
          </p:cNvPr>
          <p:cNvSpPr/>
          <p:nvPr/>
        </p:nvSpPr>
        <p:spPr>
          <a:xfrm>
            <a:off x="7646888" y="2072317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tf.Variable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32F7E8-7B8C-4D17-96D6-12FB53133101}"/>
              </a:ext>
            </a:extLst>
          </p:cNvPr>
          <p:cNvCxnSpPr/>
          <p:nvPr/>
        </p:nvCxnSpPr>
        <p:spPr>
          <a:xfrm>
            <a:off x="9229288" y="2533474"/>
            <a:ext cx="0" cy="645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DC0E02-2639-4D74-BF9C-C82593A63496}"/>
              </a:ext>
            </a:extLst>
          </p:cNvPr>
          <p:cNvCxnSpPr>
            <a:cxnSpLocks/>
          </p:cNvCxnSpPr>
          <p:nvPr/>
        </p:nvCxnSpPr>
        <p:spPr>
          <a:xfrm flipV="1">
            <a:off x="6796480" y="3782944"/>
            <a:ext cx="0" cy="645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2FACE4-8AD1-4F41-9DC2-6A85E9DB7BFB}"/>
              </a:ext>
            </a:extLst>
          </p:cNvPr>
          <p:cNvCxnSpPr>
            <a:cxnSpLocks/>
          </p:cNvCxnSpPr>
          <p:nvPr/>
        </p:nvCxnSpPr>
        <p:spPr>
          <a:xfrm flipV="1">
            <a:off x="8131728" y="3782943"/>
            <a:ext cx="0" cy="645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CABBC-F7D0-4611-BE64-DB49F281D515}"/>
              </a:ext>
            </a:extLst>
          </p:cNvPr>
          <p:cNvSpPr/>
          <p:nvPr/>
        </p:nvSpPr>
        <p:spPr>
          <a:xfrm>
            <a:off x="6332005" y="446506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F0"/>
                </a:solidFill>
                <a:latin typeface="Consolas" panose="020B0609020204030204" pitchFamily="49" charset="0"/>
              </a:rPr>
              <a:t>tf.placeholders</a:t>
            </a:r>
            <a:r>
              <a:rPr lang="en-US" altLang="ko-KR" dirty="0">
                <a:solidFill>
                  <a:srgbClr val="00B0F0"/>
                </a:solidFill>
                <a:latin typeface="Consolas" panose="020B0609020204030204" pitchFamily="49" charset="0"/>
              </a:rPr>
              <a:t>()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7838E-0D22-4F3A-B270-6C9DD08E6BF6}"/>
              </a:ext>
            </a:extLst>
          </p:cNvPr>
          <p:cNvSpPr/>
          <p:nvPr/>
        </p:nvSpPr>
        <p:spPr>
          <a:xfrm>
            <a:off x="9982578" y="4465063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</a:rPr>
              <a:t>tf.constant</a:t>
            </a:r>
            <a:r>
              <a:rPr lang="en-US" altLang="ko-KR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DFCA73-1601-42AD-B04C-FE8BA30E06ED}"/>
              </a:ext>
            </a:extLst>
          </p:cNvPr>
          <p:cNvCxnSpPr>
            <a:cxnSpLocks/>
          </p:cNvCxnSpPr>
          <p:nvPr/>
        </p:nvCxnSpPr>
        <p:spPr>
          <a:xfrm flipV="1">
            <a:off x="10716935" y="3782942"/>
            <a:ext cx="0" cy="64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11609</TotalTime>
  <Words>2846</Words>
  <Application>Microsoft Office PowerPoint</Application>
  <PresentationFormat>Widescreen</PresentationFormat>
  <Paragraphs>871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HY견고딕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교육 시간표</vt:lpstr>
      <vt:lpstr>8. Up and Running with TensorFlow</vt:lpstr>
      <vt:lpstr>Open source Deep Learning libraries</vt:lpstr>
      <vt:lpstr>Highlights of TensorFlow</vt:lpstr>
      <vt:lpstr>Basic Principle of TensorFlow</vt:lpstr>
      <vt:lpstr>Basic Principle of TensorFlow</vt:lpstr>
      <vt:lpstr>Tensor types in TensorFlow</vt:lpstr>
      <vt:lpstr>Creating a Graph and Running it</vt:lpstr>
      <vt:lpstr>Creating a Graph and Running it</vt:lpstr>
      <vt:lpstr>Creating a Graph and Running it</vt:lpstr>
      <vt:lpstr>Creating a Graph and Running it</vt:lpstr>
      <vt:lpstr>Example </vt:lpstr>
      <vt:lpstr>Example </vt:lpstr>
      <vt:lpstr>Example </vt:lpstr>
      <vt:lpstr>Example </vt:lpstr>
      <vt:lpstr>Example </vt:lpstr>
      <vt:lpstr> Linear Regression using the Normal Equation with numpy, scikit-learn and TensorFlow</vt:lpstr>
      <vt:lpstr> Linear Regression using the Normal Equation with numpy, scikit-learn and TensorFlow</vt:lpstr>
      <vt:lpstr> Linear Regression using the Normal Equation with numpy, scikit-learn and TensorFlow</vt:lpstr>
      <vt:lpstr> Linear Regression using the Normal Equation with numpy, scikit-learn and TensorFlow</vt:lpstr>
      <vt:lpstr>Implementing Batch Gradient Descent</vt:lpstr>
      <vt:lpstr>Implementing Batch Gradient Descent</vt:lpstr>
      <vt:lpstr>Implementing Batch Gradient Descent</vt:lpstr>
      <vt:lpstr>Implementing Batch Gradient Descent</vt:lpstr>
      <vt:lpstr>Mini-batch Gradient Descent</vt:lpstr>
      <vt:lpstr>Placeholder</vt:lpstr>
      <vt:lpstr>Implementing mini-batch gradient descent</vt:lpstr>
      <vt:lpstr>Saving and Restoring Models</vt:lpstr>
      <vt:lpstr>Restoring Models without Graphs</vt:lpstr>
      <vt:lpstr>TensorBoard</vt:lpstr>
      <vt:lpstr>TensorBoard</vt:lpstr>
      <vt:lpstr>TensorBoard</vt:lpstr>
      <vt:lpstr>To launch TensorBoard</vt:lpstr>
      <vt:lpstr>Name Scopes</vt:lpstr>
      <vt:lpstr>9. Introduction to Artificial Neural Networks</vt:lpstr>
      <vt:lpstr>Biological Neuron vs. Artificial Neuron</vt:lpstr>
      <vt:lpstr>Artificial Neural Networks</vt:lpstr>
      <vt:lpstr>Logistic Regression</vt:lpstr>
      <vt:lpstr>Logistic Regression vs. MLP</vt:lpstr>
      <vt:lpstr>Logistic Regression vs. MLP</vt:lpstr>
      <vt:lpstr>Logistic Regression vs. MLP</vt:lpstr>
      <vt:lpstr>Activation Functions</vt:lpstr>
      <vt:lpstr>Modern Multi-Layer Perceptron (MLP)</vt:lpstr>
      <vt:lpstr>Deep Neural Networks (DNN)</vt:lpstr>
      <vt:lpstr>Deep Neural Networks (DNN)</vt:lpstr>
      <vt:lpstr>Deep Neural Networks (DNN)</vt:lpstr>
      <vt:lpstr>Simple DNN for MNIST with TensorFlow</vt:lpstr>
      <vt:lpstr>10. Training Deep Neural Nets</vt:lpstr>
      <vt:lpstr>Deeper Neural Networks: Problems &amp; Solutions</vt:lpstr>
      <vt:lpstr>Vanishing/Exploding Gradient Problems</vt:lpstr>
      <vt:lpstr>Backward Propagation</vt:lpstr>
      <vt:lpstr>Vanishing/Exploding Gradient Problems</vt:lpstr>
      <vt:lpstr>Activation Functions</vt:lpstr>
      <vt:lpstr>Nonsaturating Activation Functions</vt:lpstr>
      <vt:lpstr>Xavier/He initialization</vt:lpstr>
      <vt:lpstr>Xavier/He initialization</vt:lpstr>
      <vt:lpstr>Xavier/He initialization</vt:lpstr>
      <vt:lpstr>Batch Normalization</vt:lpstr>
      <vt:lpstr>Advantages of Batch Normalization</vt:lpstr>
      <vt:lpstr>Advantages of Batch Normalization</vt:lpstr>
      <vt:lpstr>Overfitting Problem</vt:lpstr>
      <vt:lpstr>Dropout</vt:lpstr>
      <vt:lpstr>Faster Optimizers</vt:lpstr>
      <vt:lpstr>Faster Optimizers in TensorFlow</vt:lpstr>
      <vt:lpstr>Learning Rate Scheduling</vt:lpstr>
      <vt:lpstr>Default DNN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272</cp:revision>
  <dcterms:created xsi:type="dcterms:W3CDTF">2018-01-01T15:52:30Z</dcterms:created>
  <dcterms:modified xsi:type="dcterms:W3CDTF">2018-02-20T23:17:16Z</dcterms:modified>
</cp:coreProperties>
</file>